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64" r:id="rId3"/>
    <p:sldId id="263" r:id="rId4"/>
    <p:sldId id="304" r:id="rId5"/>
    <p:sldId id="303" r:id="rId6"/>
    <p:sldId id="276" r:id="rId7"/>
    <p:sldId id="266" r:id="rId8"/>
    <p:sldId id="277" r:id="rId9"/>
    <p:sldId id="278" r:id="rId10"/>
    <p:sldId id="268" r:id="rId11"/>
    <p:sldId id="285" r:id="rId12"/>
    <p:sldId id="284" r:id="rId13"/>
    <p:sldId id="283" r:id="rId14"/>
    <p:sldId id="286" r:id="rId15"/>
    <p:sldId id="287" r:id="rId16"/>
    <p:sldId id="288" r:id="rId17"/>
    <p:sldId id="289" r:id="rId18"/>
    <p:sldId id="299" r:id="rId19"/>
    <p:sldId id="300" r:id="rId20"/>
    <p:sldId id="330" r:id="rId21"/>
    <p:sldId id="291" r:id="rId22"/>
    <p:sldId id="292" r:id="rId23"/>
    <p:sldId id="293" r:id="rId24"/>
    <p:sldId id="331" r:id="rId25"/>
    <p:sldId id="332" r:id="rId26"/>
    <p:sldId id="296" r:id="rId27"/>
    <p:sldId id="294" r:id="rId28"/>
    <p:sldId id="297" r:id="rId29"/>
    <p:sldId id="275" r:id="rId30"/>
    <p:sldId id="298" r:id="rId31"/>
    <p:sldId id="301" r:id="rId32"/>
    <p:sldId id="302" r:id="rId33"/>
    <p:sldId id="305" r:id="rId34"/>
    <p:sldId id="306" r:id="rId35"/>
    <p:sldId id="307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9" r:id="rId46"/>
    <p:sldId id="318" r:id="rId47"/>
    <p:sldId id="320" r:id="rId48"/>
    <p:sldId id="321" r:id="rId49"/>
    <p:sldId id="322" r:id="rId50"/>
    <p:sldId id="323" r:id="rId51"/>
    <p:sldId id="325" r:id="rId52"/>
    <p:sldId id="326" r:id="rId53"/>
    <p:sldId id="324" r:id="rId54"/>
    <p:sldId id="327" r:id="rId55"/>
    <p:sldId id="328" r:id="rId56"/>
    <p:sldId id="32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34C2"/>
    <a:srgbClr val="2405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213"/>
  </p:normalViewPr>
  <p:slideViewPr>
    <p:cSldViewPr snapToGrid="0" snapToObjects="1" showGuides="1">
      <p:cViewPr varScale="1">
        <p:scale>
          <a:sx n="92" d="100"/>
          <a:sy n="92" d="100"/>
        </p:scale>
        <p:origin x="68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Topic 1</c:v>
                </c:pt>
                <c:pt idx="1">
                  <c:v>Topic 2</c:v>
                </c:pt>
                <c:pt idx="2">
                  <c:v>Topic 3</c:v>
                </c:pt>
                <c:pt idx="3">
                  <c:v>Topic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0.43</c:v>
                </c:pt>
                <c:pt idx="1">
                  <c:v>0.2</c:v>
                </c:pt>
                <c:pt idx="2">
                  <c:v>0.32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99-D947-B6CD-3D045C387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9584"/>
        <c:axId val="1561216"/>
      </c:barChart>
      <c:catAx>
        <c:axId val="155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1216"/>
        <c:crosses val="autoZero"/>
        <c:auto val="1"/>
        <c:lblAlgn val="ctr"/>
        <c:lblOffset val="100"/>
        <c:noMultiLvlLbl val="0"/>
      </c:catAx>
      <c:valAx>
        <c:axId val="1561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Topic 1</c:v>
                </c:pt>
                <c:pt idx="1">
                  <c:v>Topic 2</c:v>
                </c:pt>
                <c:pt idx="2">
                  <c:v>Topic 3</c:v>
                </c:pt>
                <c:pt idx="3">
                  <c:v>Topic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0.43</c:v>
                </c:pt>
                <c:pt idx="1">
                  <c:v>0.2</c:v>
                </c:pt>
                <c:pt idx="2">
                  <c:v>0.32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80-3843-B713-6D39883611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9584"/>
        <c:axId val="1561216"/>
      </c:barChart>
      <c:catAx>
        <c:axId val="155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1216"/>
        <c:crosses val="autoZero"/>
        <c:auto val="1"/>
        <c:lblAlgn val="ctr"/>
        <c:lblOffset val="100"/>
        <c:noMultiLvlLbl val="0"/>
      </c:catAx>
      <c:valAx>
        <c:axId val="1561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00D0B-80CE-0C46-9F9F-6CEAE6F09C15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28147-40FC-8D47-B9BB-BE7EC9B0C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48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the </a:t>
            </a:r>
            <a:r>
              <a:rPr lang="en-US" sz="1200" dirty="0"/>
              <a:t> the sum of squared distances from points to their centroid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28147-40FC-8D47-B9BB-BE7EC9B0C0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46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the </a:t>
            </a:r>
            <a:r>
              <a:rPr lang="en-US" sz="1200" dirty="0"/>
              <a:t> the sum of squared distances from points to their centroid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28147-40FC-8D47-B9BB-BE7EC9B0C0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78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the </a:t>
            </a:r>
            <a:r>
              <a:rPr lang="en-US" sz="1200" dirty="0"/>
              <a:t> the sum of squared distances from points to their centroid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28147-40FC-8D47-B9BB-BE7EC9B0C0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78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the </a:t>
            </a:r>
            <a:r>
              <a:rPr lang="en-US" sz="1200" dirty="0"/>
              <a:t> the sum of squared distances from points to their centroid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28147-40FC-8D47-B9BB-BE7EC9B0C0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52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the </a:t>
            </a:r>
            <a:r>
              <a:rPr lang="en-US" sz="1200" dirty="0"/>
              <a:t> the sum of squared distances from points to their centroid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28147-40FC-8D47-B9BB-BE7EC9B0C0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75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the </a:t>
            </a:r>
            <a:r>
              <a:rPr lang="en-US" sz="1200" dirty="0"/>
              <a:t> the sum of squared distances from points to their centroid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28147-40FC-8D47-B9BB-BE7EC9B0C03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34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4B8C-56FA-1A44-85F1-02D5F2AF7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A294B-1BD5-C445-BCBF-627B9B60F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58CE3-6850-E149-AC9E-F0425CE7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AD305-876E-F04F-9521-81825DB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6A133-28CA-2945-ADDD-45A0BE88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0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0590-DED1-7548-96A5-1D4C5BFE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D6C18-34B6-5E41-B16F-3FA5DB605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4FED6-B2C6-F442-A8B3-4582BA42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E210E-1E96-8844-A711-8F941185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DA6C1-B968-6241-BBB4-5ADBAB24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1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175AE-8039-5549-BB88-3E82E3FF8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9AA79-3DE0-544D-AE88-F73D5EFC9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77168-C023-D345-8E6A-E5A31003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1A99C-EFB4-5B4F-B531-AEFCCBB8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8CF7B-DE62-E54D-AD7D-B9C0FBE9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8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EF903-6448-6943-9393-E00F59120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71A1-B1DC-1540-B008-9C35B7B3A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9517F-73DC-334D-87B1-98751A3B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9D515-9BF6-674E-938E-26320BE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F217A-12F2-DA4C-A535-62FBB26C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4587-0086-5640-AEA8-3B49F0E0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BC03B-9BE0-BB49-AEE8-1976B4EFD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BAB72-7934-0C49-9664-C60B31407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A7BB1-B4FB-0C4F-9647-824F2C6EB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A563E-BED7-A741-8F85-67D4634E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1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BED9-28A4-0147-8FE7-86AE632A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4584C-E81E-7742-B4DC-97BCEBB2C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59DC3-7CE3-5A4F-A043-A89B0C558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88E5D-A06A-6A45-B915-0A00318B5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A2D1D-CBEA-3047-B2D4-9F7EEEBAD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65DE-9124-AA4B-9B59-83811879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6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0EC4-BE67-F549-BE9F-DBB32802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BFF78-32F2-554D-A74F-9B94AA793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BAEDE-EFB6-C643-99C3-7AE79ADBD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C3E4E-4BE9-CE41-B9DC-D23209AB7E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10CE8-1EE1-2D47-9362-B126E50DB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FB1EF-93C6-C049-8755-CE8BCA580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7FCFE3-43F3-EF4F-A234-D34B6FED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8B813-3A5A-864F-A7C3-7C332CF9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5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3935C-5D97-224B-A81B-BB74F3D8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152FE-0A09-174F-909C-F5662F86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E1B7D-DD0D-154C-8970-7865AA8D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E4E3B-F2E9-7D41-8E06-50731874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B1A5AD-03B8-BD49-BFBE-209CBB19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83150-F4BE-8D40-8984-BE234498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284BD-E4DE-0243-9D9F-A927E625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1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D738-E1D1-DF4D-9486-34769A3B2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15B38-63BF-E44C-BFF6-2CC029572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C9395-62AE-9143-9DC8-622DA07BB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23F5C-1739-9F41-AF14-4948CC118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AB1B82-75DD-7D4C-8211-28935C748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92BCF-2A7C-6C4D-949D-DEBC7647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6B12-8DA1-B648-A377-BFA27820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42EDAA-B509-3348-81AE-CC2830C5AB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92CBF-4952-1D4F-8CC9-98F58E1D1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A4509-B291-ED4E-A9A5-ED79AC13A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89B36-4567-484A-9BB0-98CDA30A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84FFA-554F-3345-ADAB-8179314C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7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0CAAAF-A543-4840-802D-75C5862C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18E37-BEB1-4549-A5CE-4D78A3DCD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2F88A-75E4-2D40-B91B-AC312961F8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D09F7-DFA5-7F4B-8B47-DAE36D9161CE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0F60C-9054-E84C-A941-3D786B480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08B35-BFC8-9244-AB80-7A769CFAB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4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3A90-AA80-6640-8370-33012BF9B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23953-768D-F443-94F0-0F4291FBE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Clustering and topic modeling</a:t>
            </a:r>
          </a:p>
        </p:txBody>
      </p:sp>
    </p:spTree>
    <p:extLst>
      <p:ext uri="{BB962C8B-B14F-4D97-AF65-F5344CB8AC3E}">
        <p14:creationId xmlns:p14="http://schemas.microsoft.com/office/powerpoint/2010/main" val="100350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95610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k-</a:t>
            </a:r>
            <a:r>
              <a:rPr lang="fr-FR" sz="3733" dirty="0" err="1">
                <a:solidFill>
                  <a:schemeClr val="bg1"/>
                </a:solidFill>
              </a:rPr>
              <a:t>means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354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6" y="1388665"/>
            <a:ext cx="6033654" cy="351584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1- Initialize cluster centers (μ1, …,  </a:t>
            </a:r>
            <a:r>
              <a:rPr lang="en-US" sz="2000" dirty="0" err="1"/>
              <a:t>μk</a:t>
            </a:r>
            <a:r>
              <a:rPr lang="en-US" sz="2000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A196A-B3D5-6F49-AB34-6982DEC92B3B}"/>
              </a:ext>
            </a:extLst>
          </p:cNvPr>
          <p:cNvSpPr/>
          <p:nvPr/>
        </p:nvSpPr>
        <p:spPr>
          <a:xfrm>
            <a:off x="8783782" y="381000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</p:spTree>
    <p:extLst>
      <p:ext uri="{BB962C8B-B14F-4D97-AF65-F5344CB8AC3E}">
        <p14:creationId xmlns:p14="http://schemas.microsoft.com/office/powerpoint/2010/main" val="2103851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6" y="1388665"/>
            <a:ext cx="6033654" cy="351584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1- Initialize cluster centers (μ1, …,  </a:t>
            </a:r>
            <a:r>
              <a:rPr lang="en-US" sz="2000" dirty="0" err="1"/>
              <a:t>μk</a:t>
            </a:r>
            <a:r>
              <a:rPr lang="en-US" sz="2000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A196A-B3D5-6F49-AB34-6982DEC92B3B}"/>
              </a:ext>
            </a:extLst>
          </p:cNvPr>
          <p:cNvSpPr/>
          <p:nvPr/>
        </p:nvSpPr>
        <p:spPr>
          <a:xfrm>
            <a:off x="8783782" y="381000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586E7A1A-5C2B-E044-9F56-DBCAECBCF414}"/>
              </a:ext>
            </a:extLst>
          </p:cNvPr>
          <p:cNvSpPr/>
          <p:nvPr/>
        </p:nvSpPr>
        <p:spPr>
          <a:xfrm>
            <a:off x="8783782" y="2119746"/>
            <a:ext cx="193963" cy="1939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790E0397-DB5B-9E41-A8E3-581F7CC8D2FD}"/>
              </a:ext>
            </a:extLst>
          </p:cNvPr>
          <p:cNvSpPr/>
          <p:nvPr/>
        </p:nvSpPr>
        <p:spPr>
          <a:xfrm>
            <a:off x="7841673" y="3117275"/>
            <a:ext cx="193963" cy="19396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C8032351-5008-7F47-9B98-567C1DF4D87D}"/>
              </a:ext>
            </a:extLst>
          </p:cNvPr>
          <p:cNvSpPr/>
          <p:nvPr/>
        </p:nvSpPr>
        <p:spPr>
          <a:xfrm>
            <a:off x="10113825" y="3435927"/>
            <a:ext cx="193963" cy="19396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4A01B-C527-1340-82FF-0568F7C20D67}"/>
              </a:ext>
            </a:extLst>
          </p:cNvPr>
          <p:cNvSpPr txBox="1"/>
          <p:nvPr/>
        </p:nvSpPr>
        <p:spPr>
          <a:xfrm>
            <a:off x="11277600" y="3546764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4270357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388665"/>
            <a:ext cx="9518073" cy="351584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1- Initialize cluster centers (μ1, …,  </a:t>
            </a:r>
            <a:r>
              <a:rPr lang="en-US" dirty="0" err="1"/>
              <a:t>μk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2- Assign observations to the closest cluster center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 err="1"/>
              <a:t>z</a:t>
            </a:r>
            <a:r>
              <a:rPr lang="en-US" sz="3400" baseline="-25000" dirty="0" err="1"/>
              <a:t>i</a:t>
            </a:r>
            <a:r>
              <a:rPr lang="en-US" sz="3400" dirty="0"/>
              <a:t> &lt;- </a:t>
            </a:r>
            <a:r>
              <a:rPr lang="en-US" sz="3400" dirty="0" err="1"/>
              <a:t>arg</a:t>
            </a:r>
            <a:r>
              <a:rPr lang="en-US" sz="3400" dirty="0"/>
              <a:t> min ||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dirty="0"/>
              <a:t> – x</a:t>
            </a:r>
            <a:r>
              <a:rPr lang="en-US" sz="3400" baseline="-25000" dirty="0"/>
              <a:t>i</a:t>
            </a:r>
            <a:r>
              <a:rPr lang="en-US" sz="3400" dirty="0"/>
              <a:t>||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3- Revise cluster centers as mean of assigned observations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/>
              <a:t>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baseline="-25000" dirty="0"/>
              <a:t> </a:t>
            </a:r>
            <a:r>
              <a:rPr lang="en-US" sz="3400" dirty="0"/>
              <a:t>= (1/N) ∑ x</a:t>
            </a:r>
            <a:r>
              <a:rPr lang="en-US" sz="3400" baseline="-25000" dirty="0"/>
              <a:t>i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4- Repeat 1-2 until convergence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A196A-B3D5-6F49-AB34-6982DEC92B3B}"/>
              </a:ext>
            </a:extLst>
          </p:cNvPr>
          <p:cNvSpPr/>
          <p:nvPr/>
        </p:nvSpPr>
        <p:spPr>
          <a:xfrm>
            <a:off x="8783782" y="381000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586E7A1A-5C2B-E044-9F56-DBCAECBCF414}"/>
              </a:ext>
            </a:extLst>
          </p:cNvPr>
          <p:cNvSpPr/>
          <p:nvPr/>
        </p:nvSpPr>
        <p:spPr>
          <a:xfrm>
            <a:off x="8783782" y="2119746"/>
            <a:ext cx="193963" cy="1939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790E0397-DB5B-9E41-A8E3-581F7CC8D2FD}"/>
              </a:ext>
            </a:extLst>
          </p:cNvPr>
          <p:cNvSpPr/>
          <p:nvPr/>
        </p:nvSpPr>
        <p:spPr>
          <a:xfrm>
            <a:off x="7841673" y="3117275"/>
            <a:ext cx="193963" cy="19396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C8032351-5008-7F47-9B98-567C1DF4D87D}"/>
              </a:ext>
            </a:extLst>
          </p:cNvPr>
          <p:cNvSpPr/>
          <p:nvPr/>
        </p:nvSpPr>
        <p:spPr>
          <a:xfrm>
            <a:off x="10113825" y="3435927"/>
            <a:ext cx="193963" cy="19396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4A01B-C527-1340-82FF-0568F7C20D67}"/>
              </a:ext>
            </a:extLst>
          </p:cNvPr>
          <p:cNvSpPr txBox="1"/>
          <p:nvPr/>
        </p:nvSpPr>
        <p:spPr>
          <a:xfrm>
            <a:off x="11277600" y="3546764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87AD8-693A-3847-91E2-44E7946A2073}"/>
              </a:ext>
            </a:extLst>
          </p:cNvPr>
          <p:cNvSpPr txBox="1"/>
          <p:nvPr/>
        </p:nvSpPr>
        <p:spPr>
          <a:xfrm>
            <a:off x="2660075" y="4100945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i:z</a:t>
            </a:r>
            <a:r>
              <a:rPr lang="en-US" sz="1100" baseline="-25000" dirty="0" err="1"/>
              <a:t>i</a:t>
            </a:r>
            <a:r>
              <a:rPr lang="en-US" sz="1100" dirty="0"/>
              <a:t> = j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8DD052-56AF-9546-A2DC-A8B5079C4D4C}"/>
              </a:ext>
            </a:extLst>
          </p:cNvPr>
          <p:cNvSpPr/>
          <p:nvPr/>
        </p:nvSpPr>
        <p:spPr>
          <a:xfrm>
            <a:off x="471054" y="3311236"/>
            <a:ext cx="6816437" cy="1842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26FA6F3-EA96-BD45-8A0F-215BAEAA31DC}"/>
              </a:ext>
            </a:extLst>
          </p:cNvPr>
          <p:cNvSpPr/>
          <p:nvPr/>
        </p:nvSpPr>
        <p:spPr>
          <a:xfrm>
            <a:off x="443345" y="4599708"/>
            <a:ext cx="6816437" cy="692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65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388665"/>
            <a:ext cx="9518073" cy="351584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1- Initialize cluster centers (μ1, …,  </a:t>
            </a:r>
            <a:r>
              <a:rPr lang="en-US" dirty="0" err="1"/>
              <a:t>μk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2- Assign observations to the closest cluster center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 err="1"/>
              <a:t>z</a:t>
            </a:r>
            <a:r>
              <a:rPr lang="en-US" sz="3400" baseline="-25000" dirty="0" err="1"/>
              <a:t>i</a:t>
            </a:r>
            <a:r>
              <a:rPr lang="en-US" sz="3400" dirty="0"/>
              <a:t> &lt;- </a:t>
            </a:r>
            <a:r>
              <a:rPr lang="en-US" sz="3400" dirty="0" err="1"/>
              <a:t>arg</a:t>
            </a:r>
            <a:r>
              <a:rPr lang="en-US" sz="3400" dirty="0"/>
              <a:t> min ||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dirty="0"/>
              <a:t> – x</a:t>
            </a:r>
            <a:r>
              <a:rPr lang="en-US" sz="3400" baseline="-25000" dirty="0"/>
              <a:t>i</a:t>
            </a:r>
            <a:r>
              <a:rPr lang="en-US" sz="3400" dirty="0"/>
              <a:t>||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3- Revise cluster centers as mean of assigned observations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/>
              <a:t>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baseline="-25000" dirty="0"/>
              <a:t> </a:t>
            </a:r>
            <a:r>
              <a:rPr lang="en-US" sz="3400" dirty="0"/>
              <a:t>= (1/</a:t>
            </a:r>
            <a:r>
              <a:rPr lang="en-US" sz="3400" dirty="0" err="1"/>
              <a:t>n</a:t>
            </a:r>
            <a:r>
              <a:rPr lang="en-US" sz="3400" baseline="-25000" dirty="0" err="1"/>
              <a:t>j</a:t>
            </a:r>
            <a:r>
              <a:rPr lang="en-US" sz="3400" dirty="0"/>
              <a:t>) ∑ x</a:t>
            </a:r>
            <a:r>
              <a:rPr lang="en-US" sz="3400" baseline="-25000" dirty="0"/>
              <a:t>i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4- Repeat 1-2 until convergence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A196A-B3D5-6F49-AB34-6982DEC92B3B}"/>
              </a:ext>
            </a:extLst>
          </p:cNvPr>
          <p:cNvSpPr/>
          <p:nvPr/>
        </p:nvSpPr>
        <p:spPr>
          <a:xfrm>
            <a:off x="8783782" y="381000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586E7A1A-5C2B-E044-9F56-DBCAECBCF414}"/>
              </a:ext>
            </a:extLst>
          </p:cNvPr>
          <p:cNvSpPr/>
          <p:nvPr/>
        </p:nvSpPr>
        <p:spPr>
          <a:xfrm>
            <a:off x="8021782" y="2216728"/>
            <a:ext cx="193963" cy="1939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790E0397-DB5B-9E41-A8E3-581F7CC8D2FD}"/>
              </a:ext>
            </a:extLst>
          </p:cNvPr>
          <p:cNvSpPr/>
          <p:nvPr/>
        </p:nvSpPr>
        <p:spPr>
          <a:xfrm>
            <a:off x="8188036" y="3075711"/>
            <a:ext cx="193963" cy="19396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C8032351-5008-7F47-9B98-567C1DF4D87D}"/>
              </a:ext>
            </a:extLst>
          </p:cNvPr>
          <p:cNvSpPr/>
          <p:nvPr/>
        </p:nvSpPr>
        <p:spPr>
          <a:xfrm>
            <a:off x="9462661" y="2978727"/>
            <a:ext cx="193963" cy="19396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4A01B-C527-1340-82FF-0568F7C20D67}"/>
              </a:ext>
            </a:extLst>
          </p:cNvPr>
          <p:cNvSpPr txBox="1"/>
          <p:nvPr/>
        </p:nvSpPr>
        <p:spPr>
          <a:xfrm>
            <a:off x="11277600" y="3546764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87AD8-693A-3847-91E2-44E7946A2073}"/>
              </a:ext>
            </a:extLst>
          </p:cNvPr>
          <p:cNvSpPr txBox="1"/>
          <p:nvPr/>
        </p:nvSpPr>
        <p:spPr>
          <a:xfrm>
            <a:off x="2660075" y="4100945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i:z</a:t>
            </a:r>
            <a:r>
              <a:rPr lang="en-US" sz="1100" baseline="-25000" dirty="0" err="1"/>
              <a:t>i</a:t>
            </a:r>
            <a:r>
              <a:rPr lang="en-US" sz="1100" dirty="0"/>
              <a:t> = j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8DD052-56AF-9546-A2DC-A8B5079C4D4C}"/>
              </a:ext>
            </a:extLst>
          </p:cNvPr>
          <p:cNvSpPr/>
          <p:nvPr/>
        </p:nvSpPr>
        <p:spPr>
          <a:xfrm>
            <a:off x="415636" y="4447309"/>
            <a:ext cx="6816437" cy="900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27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388665"/>
            <a:ext cx="9518073" cy="351584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1- Initialize cluster centers (μ1, …,  </a:t>
            </a:r>
            <a:r>
              <a:rPr lang="en-US" dirty="0" err="1"/>
              <a:t>μk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2- Assign observations to the closest cluster center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 err="1"/>
              <a:t>z</a:t>
            </a:r>
            <a:r>
              <a:rPr lang="en-US" sz="3400" baseline="-25000" dirty="0" err="1"/>
              <a:t>i</a:t>
            </a:r>
            <a:r>
              <a:rPr lang="en-US" sz="3400" dirty="0"/>
              <a:t> &lt;- </a:t>
            </a:r>
            <a:r>
              <a:rPr lang="en-US" sz="3400" dirty="0" err="1"/>
              <a:t>arg</a:t>
            </a:r>
            <a:r>
              <a:rPr lang="en-US" sz="3400" dirty="0"/>
              <a:t> min ||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dirty="0"/>
              <a:t> – x</a:t>
            </a:r>
            <a:r>
              <a:rPr lang="en-US" sz="3400" baseline="-25000" dirty="0"/>
              <a:t>i</a:t>
            </a:r>
            <a:r>
              <a:rPr lang="en-US" sz="3400" dirty="0"/>
              <a:t>||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3- Revise cluster centers as mean of assigned observations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/>
              <a:t>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baseline="-25000" dirty="0"/>
              <a:t> </a:t>
            </a:r>
            <a:r>
              <a:rPr lang="en-US" sz="3400" dirty="0"/>
              <a:t>= (1/</a:t>
            </a:r>
            <a:r>
              <a:rPr lang="en-US" sz="3400" dirty="0" err="1"/>
              <a:t>n</a:t>
            </a:r>
            <a:r>
              <a:rPr lang="en-US" sz="3400" baseline="-25000" dirty="0" err="1"/>
              <a:t>j</a:t>
            </a:r>
            <a:r>
              <a:rPr lang="en-US" sz="3400" dirty="0"/>
              <a:t>) ∑ x</a:t>
            </a:r>
            <a:r>
              <a:rPr lang="en-US" sz="3400" baseline="-25000" dirty="0"/>
              <a:t>i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4- Repeat 1-2 until convergence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A196A-B3D5-6F49-AB34-6982DEC92B3B}"/>
              </a:ext>
            </a:extLst>
          </p:cNvPr>
          <p:cNvSpPr/>
          <p:nvPr/>
        </p:nvSpPr>
        <p:spPr>
          <a:xfrm>
            <a:off x="8783782" y="381000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586E7A1A-5C2B-E044-9F56-DBCAECBCF414}"/>
              </a:ext>
            </a:extLst>
          </p:cNvPr>
          <p:cNvSpPr/>
          <p:nvPr/>
        </p:nvSpPr>
        <p:spPr>
          <a:xfrm>
            <a:off x="8021782" y="2216728"/>
            <a:ext cx="193963" cy="1939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790E0397-DB5B-9E41-A8E3-581F7CC8D2FD}"/>
              </a:ext>
            </a:extLst>
          </p:cNvPr>
          <p:cNvSpPr/>
          <p:nvPr/>
        </p:nvSpPr>
        <p:spPr>
          <a:xfrm>
            <a:off x="8188036" y="3075711"/>
            <a:ext cx="193963" cy="19396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C8032351-5008-7F47-9B98-567C1DF4D87D}"/>
              </a:ext>
            </a:extLst>
          </p:cNvPr>
          <p:cNvSpPr/>
          <p:nvPr/>
        </p:nvSpPr>
        <p:spPr>
          <a:xfrm>
            <a:off x="9462661" y="2978727"/>
            <a:ext cx="193963" cy="19396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4A01B-C527-1340-82FF-0568F7C20D67}"/>
              </a:ext>
            </a:extLst>
          </p:cNvPr>
          <p:cNvSpPr txBox="1"/>
          <p:nvPr/>
        </p:nvSpPr>
        <p:spPr>
          <a:xfrm>
            <a:off x="11277600" y="3546764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87AD8-693A-3847-91E2-44E7946A2073}"/>
              </a:ext>
            </a:extLst>
          </p:cNvPr>
          <p:cNvSpPr txBox="1"/>
          <p:nvPr/>
        </p:nvSpPr>
        <p:spPr>
          <a:xfrm>
            <a:off x="2660075" y="4100945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i:z</a:t>
            </a:r>
            <a:r>
              <a:rPr lang="en-US" sz="1100" baseline="-25000" dirty="0" err="1"/>
              <a:t>i</a:t>
            </a:r>
            <a:r>
              <a:rPr lang="en-US" sz="1100" dirty="0"/>
              <a:t> = j</a:t>
            </a:r>
          </a:p>
        </p:txBody>
      </p:sp>
    </p:spTree>
    <p:extLst>
      <p:ext uri="{BB962C8B-B14F-4D97-AF65-F5344CB8AC3E}">
        <p14:creationId xmlns:p14="http://schemas.microsoft.com/office/powerpoint/2010/main" val="287319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388665"/>
            <a:ext cx="9518073" cy="351584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1- Initialize cluster centers (μ1, …,  </a:t>
            </a:r>
            <a:r>
              <a:rPr lang="en-US" dirty="0" err="1"/>
              <a:t>μk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2- Assign observations to the closest cluster center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 err="1"/>
              <a:t>z</a:t>
            </a:r>
            <a:r>
              <a:rPr lang="en-US" sz="3400" baseline="-25000" dirty="0" err="1"/>
              <a:t>i</a:t>
            </a:r>
            <a:r>
              <a:rPr lang="en-US" sz="3400" dirty="0"/>
              <a:t> &lt;- </a:t>
            </a:r>
            <a:r>
              <a:rPr lang="en-US" sz="3400" dirty="0" err="1"/>
              <a:t>arg</a:t>
            </a:r>
            <a:r>
              <a:rPr lang="en-US" sz="3400" dirty="0"/>
              <a:t> min ||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dirty="0"/>
              <a:t> – x</a:t>
            </a:r>
            <a:r>
              <a:rPr lang="en-US" sz="3400" baseline="-25000" dirty="0"/>
              <a:t>i</a:t>
            </a:r>
            <a:r>
              <a:rPr lang="en-US" sz="3400" dirty="0"/>
              <a:t>||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3- Revise cluster centers as mean of assigned observations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/>
              <a:t>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baseline="-25000" dirty="0"/>
              <a:t> </a:t>
            </a:r>
            <a:r>
              <a:rPr lang="en-US" sz="3400" dirty="0"/>
              <a:t>= (1/</a:t>
            </a:r>
            <a:r>
              <a:rPr lang="en-US" sz="3400" dirty="0" err="1"/>
              <a:t>n</a:t>
            </a:r>
            <a:r>
              <a:rPr lang="en-US" sz="3400" baseline="-25000" dirty="0" err="1"/>
              <a:t>j</a:t>
            </a:r>
            <a:r>
              <a:rPr lang="en-US" sz="3400" dirty="0"/>
              <a:t>) ∑ x</a:t>
            </a:r>
            <a:r>
              <a:rPr lang="en-US" sz="3400" baseline="-25000" dirty="0"/>
              <a:t>i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4- Repeat 1-2 until convergence (local optimum)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A196A-B3D5-6F49-AB34-6982DEC92B3B}"/>
              </a:ext>
            </a:extLst>
          </p:cNvPr>
          <p:cNvSpPr/>
          <p:nvPr/>
        </p:nvSpPr>
        <p:spPr>
          <a:xfrm>
            <a:off x="8783782" y="381000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586E7A1A-5C2B-E044-9F56-DBCAECBCF414}"/>
              </a:ext>
            </a:extLst>
          </p:cNvPr>
          <p:cNvSpPr/>
          <p:nvPr/>
        </p:nvSpPr>
        <p:spPr>
          <a:xfrm>
            <a:off x="8021782" y="2216728"/>
            <a:ext cx="193963" cy="1939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790E0397-DB5B-9E41-A8E3-581F7CC8D2FD}"/>
              </a:ext>
            </a:extLst>
          </p:cNvPr>
          <p:cNvSpPr/>
          <p:nvPr/>
        </p:nvSpPr>
        <p:spPr>
          <a:xfrm>
            <a:off x="8188036" y="3075711"/>
            <a:ext cx="193963" cy="19396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C8032351-5008-7F47-9B98-567C1DF4D87D}"/>
              </a:ext>
            </a:extLst>
          </p:cNvPr>
          <p:cNvSpPr/>
          <p:nvPr/>
        </p:nvSpPr>
        <p:spPr>
          <a:xfrm>
            <a:off x="9462661" y="2978727"/>
            <a:ext cx="193963" cy="19396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4A01B-C527-1340-82FF-0568F7C20D67}"/>
              </a:ext>
            </a:extLst>
          </p:cNvPr>
          <p:cNvSpPr txBox="1"/>
          <p:nvPr/>
        </p:nvSpPr>
        <p:spPr>
          <a:xfrm>
            <a:off x="11277600" y="3546764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87AD8-693A-3847-91E2-44E7946A2073}"/>
              </a:ext>
            </a:extLst>
          </p:cNvPr>
          <p:cNvSpPr txBox="1"/>
          <p:nvPr/>
        </p:nvSpPr>
        <p:spPr>
          <a:xfrm>
            <a:off x="2660075" y="4100945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i:z</a:t>
            </a:r>
            <a:r>
              <a:rPr lang="en-US" sz="1100" baseline="-25000" dirty="0" err="1"/>
              <a:t>i</a:t>
            </a:r>
            <a:r>
              <a:rPr lang="en-US" sz="1100" dirty="0"/>
              <a:t> = 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66CA8F-0758-754D-8A1B-66CB23D75603}"/>
              </a:ext>
            </a:extLst>
          </p:cNvPr>
          <p:cNvSpPr/>
          <p:nvPr/>
        </p:nvSpPr>
        <p:spPr>
          <a:xfrm>
            <a:off x="4260273" y="5112327"/>
            <a:ext cx="3671454" cy="98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Coordinate descent :</a:t>
            </a:r>
          </a:p>
          <a:p>
            <a:pPr algn="ctr"/>
            <a:r>
              <a:rPr lang="en-US" dirty="0"/>
              <a:t>2 -&gt; Minimizing z given </a:t>
            </a:r>
            <a:r>
              <a:rPr lang="en-US" dirty="0" err="1"/>
              <a:t>μ</a:t>
            </a:r>
            <a:endParaRPr lang="en-US" dirty="0"/>
          </a:p>
          <a:p>
            <a:pPr algn="ctr"/>
            <a:r>
              <a:rPr lang="en-US" dirty="0"/>
              <a:t>3 -&gt;Minimizing </a:t>
            </a:r>
            <a:r>
              <a:rPr lang="en-US" dirty="0" err="1"/>
              <a:t>μ</a:t>
            </a:r>
            <a:r>
              <a:rPr lang="en-US" dirty="0"/>
              <a:t> given z </a:t>
            </a:r>
          </a:p>
        </p:txBody>
      </p:sp>
    </p:spTree>
    <p:extLst>
      <p:ext uri="{BB962C8B-B14F-4D97-AF65-F5344CB8AC3E}">
        <p14:creationId xmlns:p14="http://schemas.microsoft.com/office/powerpoint/2010/main" val="397438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388665"/>
            <a:ext cx="9518073" cy="351584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1- Initialize cluster centers (μ1, …,  </a:t>
            </a:r>
            <a:r>
              <a:rPr lang="en-US" dirty="0" err="1"/>
              <a:t>μk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2- Assign observations to the closest cluster center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 err="1"/>
              <a:t>z</a:t>
            </a:r>
            <a:r>
              <a:rPr lang="en-US" sz="3400" baseline="-25000" dirty="0" err="1"/>
              <a:t>i</a:t>
            </a:r>
            <a:r>
              <a:rPr lang="en-US" sz="3400" dirty="0"/>
              <a:t> &lt;- </a:t>
            </a:r>
            <a:r>
              <a:rPr lang="en-US" sz="3400" dirty="0" err="1"/>
              <a:t>arg</a:t>
            </a:r>
            <a:r>
              <a:rPr lang="en-US" sz="3400" dirty="0"/>
              <a:t> min ||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dirty="0"/>
              <a:t> – x</a:t>
            </a:r>
            <a:r>
              <a:rPr lang="en-US" sz="3400" baseline="-25000" dirty="0"/>
              <a:t>i</a:t>
            </a:r>
            <a:r>
              <a:rPr lang="en-US" sz="3400" dirty="0"/>
              <a:t>||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3- Revise cluster centers as mean of assigned observations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/>
              <a:t>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baseline="-25000" dirty="0"/>
              <a:t> </a:t>
            </a:r>
            <a:r>
              <a:rPr lang="en-US" sz="3400" dirty="0"/>
              <a:t>= (1/</a:t>
            </a:r>
            <a:r>
              <a:rPr lang="en-US" sz="3400" dirty="0" err="1"/>
              <a:t>n</a:t>
            </a:r>
            <a:r>
              <a:rPr lang="en-US" sz="3400" baseline="-25000" dirty="0" err="1"/>
              <a:t>j</a:t>
            </a:r>
            <a:r>
              <a:rPr lang="en-US" sz="3400" dirty="0"/>
              <a:t>) ∑ x</a:t>
            </a:r>
            <a:r>
              <a:rPr lang="en-US" sz="3400" baseline="-25000" dirty="0"/>
              <a:t>i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4- Repeat 1-2 until convergence (local optimum)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A196A-B3D5-6F49-AB34-6982DEC92B3B}"/>
              </a:ext>
            </a:extLst>
          </p:cNvPr>
          <p:cNvSpPr/>
          <p:nvPr/>
        </p:nvSpPr>
        <p:spPr>
          <a:xfrm>
            <a:off x="8783782" y="381000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586E7A1A-5C2B-E044-9F56-DBCAECBCF414}"/>
              </a:ext>
            </a:extLst>
          </p:cNvPr>
          <p:cNvSpPr/>
          <p:nvPr/>
        </p:nvSpPr>
        <p:spPr>
          <a:xfrm>
            <a:off x="8021782" y="2216728"/>
            <a:ext cx="193963" cy="1939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790E0397-DB5B-9E41-A8E3-581F7CC8D2FD}"/>
              </a:ext>
            </a:extLst>
          </p:cNvPr>
          <p:cNvSpPr/>
          <p:nvPr/>
        </p:nvSpPr>
        <p:spPr>
          <a:xfrm>
            <a:off x="8188036" y="3075711"/>
            <a:ext cx="193963" cy="19396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C8032351-5008-7F47-9B98-567C1DF4D87D}"/>
              </a:ext>
            </a:extLst>
          </p:cNvPr>
          <p:cNvSpPr/>
          <p:nvPr/>
        </p:nvSpPr>
        <p:spPr>
          <a:xfrm>
            <a:off x="9462661" y="2978727"/>
            <a:ext cx="193963" cy="19396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4A01B-C527-1340-82FF-0568F7C20D67}"/>
              </a:ext>
            </a:extLst>
          </p:cNvPr>
          <p:cNvSpPr txBox="1"/>
          <p:nvPr/>
        </p:nvSpPr>
        <p:spPr>
          <a:xfrm>
            <a:off x="11277600" y="3546764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87AD8-693A-3847-91E2-44E7946A2073}"/>
              </a:ext>
            </a:extLst>
          </p:cNvPr>
          <p:cNvSpPr txBox="1"/>
          <p:nvPr/>
        </p:nvSpPr>
        <p:spPr>
          <a:xfrm>
            <a:off x="2660075" y="4100945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i:z</a:t>
            </a:r>
            <a:r>
              <a:rPr lang="en-US" sz="1100" baseline="-25000" dirty="0" err="1"/>
              <a:t>i</a:t>
            </a:r>
            <a:r>
              <a:rPr lang="en-US" sz="1100" dirty="0"/>
              <a:t> = 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66CA8F-0758-754D-8A1B-66CB23D75603}"/>
              </a:ext>
            </a:extLst>
          </p:cNvPr>
          <p:cNvSpPr/>
          <p:nvPr/>
        </p:nvSpPr>
        <p:spPr>
          <a:xfrm>
            <a:off x="4260273" y="5112327"/>
            <a:ext cx="3671454" cy="98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Coordinate descent :</a:t>
            </a:r>
          </a:p>
          <a:p>
            <a:pPr algn="ctr"/>
            <a:r>
              <a:rPr lang="en-US" dirty="0"/>
              <a:t>2 -&gt; Minimizing z given </a:t>
            </a:r>
            <a:r>
              <a:rPr lang="en-US" dirty="0" err="1"/>
              <a:t>μ</a:t>
            </a:r>
            <a:endParaRPr lang="en-US" dirty="0"/>
          </a:p>
          <a:p>
            <a:pPr algn="ctr"/>
            <a:r>
              <a:rPr lang="en-US" dirty="0"/>
              <a:t>3 -&gt;Minimizing </a:t>
            </a:r>
            <a:r>
              <a:rPr lang="en-US" dirty="0" err="1"/>
              <a:t>μ</a:t>
            </a:r>
            <a:r>
              <a:rPr lang="en-US" dirty="0"/>
              <a:t> given z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92290C-885E-5644-9710-86D25F61B28F}"/>
              </a:ext>
            </a:extLst>
          </p:cNvPr>
          <p:cNvSpPr/>
          <p:nvPr/>
        </p:nvSpPr>
        <p:spPr>
          <a:xfrm>
            <a:off x="8839200" y="997527"/>
            <a:ext cx="2951018" cy="117763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cluster centers’ initialization critical to quality of the local optima found</a:t>
            </a:r>
          </a:p>
        </p:txBody>
      </p:sp>
    </p:spTree>
    <p:extLst>
      <p:ext uri="{BB962C8B-B14F-4D97-AF65-F5344CB8AC3E}">
        <p14:creationId xmlns:p14="http://schemas.microsoft.com/office/powerpoint/2010/main" val="4104394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69286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1771570" cy="86869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en-US" sz="4000" b="1" dirty="0">
                <a:solidFill>
                  <a:schemeClr val="bg1"/>
                </a:solidFill>
              </a:rPr>
              <a:t>Understanding initialization impact on convergence</a:t>
            </a:r>
          </a:p>
        </p:txBody>
      </p:sp>
    </p:spTree>
    <p:extLst>
      <p:ext uri="{BB962C8B-B14F-4D97-AF65-F5344CB8AC3E}">
        <p14:creationId xmlns:p14="http://schemas.microsoft.com/office/powerpoint/2010/main" val="1267345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Task1 : impact of initialization on convergence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9B49FD-F217-8145-9EF0-6D9CA5A771F3}"/>
              </a:ext>
            </a:extLst>
          </p:cNvPr>
          <p:cNvSpPr txBox="1"/>
          <p:nvPr/>
        </p:nvSpPr>
        <p:spPr>
          <a:xfrm>
            <a:off x="678873" y="1385455"/>
            <a:ext cx="109728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Open the </a:t>
            </a:r>
            <a:r>
              <a:rPr lang="en-US" sz="2000" dirty="0" err="1"/>
              <a:t>jupyter</a:t>
            </a:r>
            <a:r>
              <a:rPr lang="en-US" sz="2000" dirty="0"/>
              <a:t> notebook for the sprint</a:t>
            </a:r>
          </a:p>
          <a:p>
            <a:endParaRPr lang="en-US" sz="2000" dirty="0"/>
          </a:p>
          <a:p>
            <a:r>
              <a:rPr lang="en-US" sz="2400" b="1" u="sng" dirty="0"/>
              <a:t>In this task, we’ll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Generate random clusters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Look at the impact of the random initialization methods on getting the right clusters using </a:t>
            </a:r>
            <a:r>
              <a:rPr lang="en-US" sz="2000" dirty="0" err="1"/>
              <a:t>kmeans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559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Module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253331"/>
            <a:ext cx="9518073" cy="130975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Task: </a:t>
            </a:r>
          </a:p>
          <a:p>
            <a:pPr lvl="1"/>
            <a:r>
              <a:rPr lang="en-US" dirty="0"/>
              <a:t>Discover groups (clusters) of related articles</a:t>
            </a:r>
          </a:p>
          <a:p>
            <a:pPr lvl="1"/>
            <a:r>
              <a:rPr lang="en-US" dirty="0"/>
              <a:t>Topic modeling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6" y="369223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Unsupervised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heterogeneity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37019" y="370608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8B34A3-A180-D547-A588-83683E8AC627}"/>
              </a:ext>
            </a:extLst>
          </p:cNvPr>
          <p:cNvSpPr txBox="1"/>
          <p:nvPr/>
        </p:nvSpPr>
        <p:spPr>
          <a:xfrm>
            <a:off x="9296400" y="3694696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509652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95610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k-</a:t>
            </a:r>
            <a:r>
              <a:rPr lang="fr-FR" sz="3733" dirty="0" err="1">
                <a:solidFill>
                  <a:schemeClr val="bg1"/>
                </a:solidFill>
              </a:rPr>
              <a:t>means</a:t>
            </a:r>
            <a:r>
              <a:rPr lang="fr-FR" sz="3733" dirty="0">
                <a:solidFill>
                  <a:schemeClr val="bg1"/>
                </a:solidFill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2623602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K-means++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166993"/>
            <a:ext cx="6310745" cy="3917626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Smart initialization:</a:t>
            </a:r>
          </a:p>
          <a:p>
            <a:pPr lvl="1"/>
            <a:r>
              <a:rPr lang="en-US" sz="2000" dirty="0"/>
              <a:t>Choose first cluster center uniformly at random from data point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For each xi, compute the distance d(x</a:t>
            </a:r>
            <a:r>
              <a:rPr lang="en-US" sz="2000" baseline="-25000" dirty="0"/>
              <a:t>i</a:t>
            </a:r>
            <a:r>
              <a:rPr lang="en-US" sz="2000" dirty="0"/>
              <a:t>) to the nearest cluster center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5EF8605-2E77-0242-8D07-38B0B96DD31F}"/>
              </a:ext>
            </a:extLst>
          </p:cNvPr>
          <p:cNvSpPr/>
          <p:nvPr/>
        </p:nvSpPr>
        <p:spPr>
          <a:xfrm>
            <a:off x="8756073" y="38238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6485B88-E274-374C-B378-C485AE031B98}"/>
              </a:ext>
            </a:extLst>
          </p:cNvPr>
          <p:cNvSpPr/>
          <p:nvPr/>
        </p:nvSpPr>
        <p:spPr>
          <a:xfrm>
            <a:off x="8908473" y="39762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1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K-means++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166993"/>
            <a:ext cx="6310745" cy="3917626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Smart initialization:</a:t>
            </a:r>
          </a:p>
          <a:p>
            <a:pPr lvl="1"/>
            <a:r>
              <a:rPr lang="en-US" dirty="0"/>
              <a:t>Choose first cluster center uniformly at random from data point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each xi, compute the distance d(x</a:t>
            </a:r>
            <a:r>
              <a:rPr lang="en-US" baseline="-25000" dirty="0"/>
              <a:t>i</a:t>
            </a:r>
            <a:r>
              <a:rPr lang="en-US" dirty="0"/>
              <a:t>) to the nearest cluster center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Choose new luster center among the remaining datapoints, with probability of x</a:t>
            </a:r>
            <a:r>
              <a:rPr lang="en-US" baseline="-25000" dirty="0"/>
              <a:t>i</a:t>
            </a:r>
            <a:r>
              <a:rPr lang="en-US" dirty="0"/>
              <a:t> being chosen proportional to d(x</a:t>
            </a:r>
            <a:r>
              <a:rPr lang="en-US" baseline="-25000" dirty="0"/>
              <a:t>i</a:t>
            </a:r>
            <a:r>
              <a:rPr lang="en-US" dirty="0"/>
              <a:t>)</a:t>
            </a:r>
            <a:r>
              <a:rPr lang="en-US" baseline="30000" dirty="0"/>
              <a:t>2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6485B88-E274-374C-B378-C485AE031B98}"/>
              </a:ext>
            </a:extLst>
          </p:cNvPr>
          <p:cNvSpPr/>
          <p:nvPr/>
        </p:nvSpPr>
        <p:spPr>
          <a:xfrm>
            <a:off x="8908473" y="39762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88F6A20-7EEF-C348-9ABA-64552ACF94AF}"/>
              </a:ext>
            </a:extLst>
          </p:cNvPr>
          <p:cNvSpPr/>
          <p:nvPr/>
        </p:nvSpPr>
        <p:spPr>
          <a:xfrm>
            <a:off x="8756073" y="3823857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80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K-means++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166993"/>
            <a:ext cx="6310745" cy="4180862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Smart initialization:</a:t>
            </a:r>
          </a:p>
          <a:p>
            <a:pPr lvl="1"/>
            <a:r>
              <a:rPr lang="en-US" dirty="0"/>
              <a:t>Choose first cluster center uniformly at random from data point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each xi, compute the distance d(x</a:t>
            </a:r>
            <a:r>
              <a:rPr lang="en-US" baseline="-25000" dirty="0"/>
              <a:t>i</a:t>
            </a:r>
            <a:r>
              <a:rPr lang="en-US" dirty="0"/>
              <a:t>) to the nearest cluster center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Choose new luster center among the remaining datapoints, with probability of x</a:t>
            </a:r>
            <a:r>
              <a:rPr lang="en-US" baseline="-25000" dirty="0"/>
              <a:t>i</a:t>
            </a:r>
            <a:r>
              <a:rPr lang="en-US" dirty="0"/>
              <a:t> being chosen proportional to d(x</a:t>
            </a:r>
            <a:r>
              <a:rPr lang="en-US" baseline="-25000" dirty="0"/>
              <a:t>i</a:t>
            </a:r>
            <a:r>
              <a:rPr lang="en-US" dirty="0"/>
              <a:t>)</a:t>
            </a:r>
            <a:r>
              <a:rPr lang="en-US" baseline="30000" dirty="0"/>
              <a:t>2</a:t>
            </a:r>
          </a:p>
          <a:p>
            <a:pPr lvl="1"/>
            <a:endParaRPr lang="en-US" baseline="30000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When the number of cluster k is reached, run k-means as previously described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6485B88-E274-374C-B378-C485AE031B98}"/>
              </a:ext>
            </a:extLst>
          </p:cNvPr>
          <p:cNvSpPr/>
          <p:nvPr/>
        </p:nvSpPr>
        <p:spPr>
          <a:xfrm>
            <a:off x="8908473" y="39762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88F6A20-7EEF-C348-9ABA-64552ACF94AF}"/>
              </a:ext>
            </a:extLst>
          </p:cNvPr>
          <p:cNvSpPr/>
          <p:nvPr/>
        </p:nvSpPr>
        <p:spPr>
          <a:xfrm>
            <a:off x="8756073" y="3823857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4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69286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1771570" cy="86869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en-US" sz="4000" b="1" dirty="0">
                <a:solidFill>
                  <a:schemeClr val="bg1"/>
                </a:solidFill>
              </a:rPr>
              <a:t>Understanding initialization impact on convergence</a:t>
            </a:r>
          </a:p>
        </p:txBody>
      </p:sp>
    </p:spTree>
    <p:extLst>
      <p:ext uri="{BB962C8B-B14F-4D97-AF65-F5344CB8AC3E}">
        <p14:creationId xmlns:p14="http://schemas.microsoft.com/office/powerpoint/2010/main" val="1290483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Task1 : impact of initialization on convergence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9B49FD-F217-8145-9EF0-6D9CA5A771F3}"/>
              </a:ext>
            </a:extLst>
          </p:cNvPr>
          <p:cNvSpPr txBox="1"/>
          <p:nvPr/>
        </p:nvSpPr>
        <p:spPr>
          <a:xfrm>
            <a:off x="678873" y="1385455"/>
            <a:ext cx="109728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Open the </a:t>
            </a:r>
            <a:r>
              <a:rPr lang="en-US" sz="2000" dirty="0" err="1"/>
              <a:t>jupyter</a:t>
            </a:r>
            <a:r>
              <a:rPr lang="en-US" sz="2000" dirty="0"/>
              <a:t> notebook for the sprint</a:t>
            </a:r>
          </a:p>
          <a:p>
            <a:endParaRPr lang="en-US" sz="2000" dirty="0"/>
          </a:p>
          <a:p>
            <a:r>
              <a:rPr lang="en-US" sz="2400" b="1" u="sng" dirty="0"/>
              <a:t>In this task, we’ll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Generate random clusters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Look at the impact of the random initialization methods on getting the right clusters using </a:t>
            </a:r>
            <a:r>
              <a:rPr lang="en-US" sz="2000" dirty="0" err="1"/>
              <a:t>kmeans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232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8314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Cluster </a:t>
            </a:r>
            <a:r>
              <a:rPr lang="fr-FR" sz="3733" dirty="0" err="1">
                <a:solidFill>
                  <a:schemeClr val="bg1"/>
                </a:solidFill>
              </a:rPr>
              <a:t>heterogeneity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096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Assessing the quality of clusters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6CB73-3E17-3B43-B3AC-C64FC1536A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256" y="1166993"/>
                <a:ext cx="6463144" cy="4180862"/>
              </a:xfr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K-means is trying to minimize the sum of squared distances (called inertia): </a:t>
                </a:r>
              </a:p>
              <a:p>
                <a:pPr marL="0" indent="0">
                  <a:buNone/>
                </a:pPr>
                <a:endParaRPr lang="en-US" sz="1050" dirty="0"/>
              </a:p>
              <a:p>
                <a:pPr marL="0" indent="0" algn="ctr">
                  <a:buNone/>
                </a:pPr>
                <a:r>
                  <a:rPr lang="en-US" sz="2000" dirty="0"/>
                  <a:t>Inertia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2000" i="1" baseline="-2500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fr-FR" sz="2000" i="1" baseline="-2500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</m:e>
                            </m:d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2000" b="0" i="1" baseline="30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nary>
                      </m:e>
                    </m:nary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sz="2400" dirty="0"/>
                  <a:t>We want this measure of cluster heterogeneity to be as low as possible </a:t>
                </a:r>
              </a:p>
              <a:p>
                <a:pPr marL="0" indent="0">
                  <a:buNone/>
                </a:pPr>
                <a:r>
                  <a:rPr lang="en-US" sz="2400" dirty="0"/>
                  <a:t>	-&gt; decrease when k increase!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6CB73-3E17-3B43-B3AC-C64FC1536A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256" y="1166993"/>
                <a:ext cx="6463144" cy="4180862"/>
              </a:xfrm>
              <a:blipFill>
                <a:blip r:embed="rId3"/>
                <a:stretch>
                  <a:fillRect l="-1373" t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6485B88-E274-374C-B378-C485AE031B98}"/>
              </a:ext>
            </a:extLst>
          </p:cNvPr>
          <p:cNvSpPr/>
          <p:nvPr/>
        </p:nvSpPr>
        <p:spPr>
          <a:xfrm>
            <a:off x="8908473" y="3976257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88F6A20-7EEF-C348-9ABA-64552ACF94AF}"/>
              </a:ext>
            </a:extLst>
          </p:cNvPr>
          <p:cNvSpPr/>
          <p:nvPr/>
        </p:nvSpPr>
        <p:spPr>
          <a:xfrm>
            <a:off x="8756073" y="3823857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62F73B06-8FE5-9146-8656-B9D403D31B63}"/>
              </a:ext>
            </a:extLst>
          </p:cNvPr>
          <p:cNvSpPr/>
          <p:nvPr/>
        </p:nvSpPr>
        <p:spPr>
          <a:xfrm>
            <a:off x="7938657" y="2438400"/>
            <a:ext cx="180109" cy="20781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94A34A7E-BEFA-2D4A-BFC3-01564943EE83}"/>
              </a:ext>
            </a:extLst>
          </p:cNvPr>
          <p:cNvSpPr/>
          <p:nvPr/>
        </p:nvSpPr>
        <p:spPr>
          <a:xfrm>
            <a:off x="9462665" y="2964877"/>
            <a:ext cx="180109" cy="207818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B2C49BA4-A874-D541-ACB8-38AD71FDDBF1}"/>
              </a:ext>
            </a:extLst>
          </p:cNvPr>
          <p:cNvSpPr/>
          <p:nvPr/>
        </p:nvSpPr>
        <p:spPr>
          <a:xfrm>
            <a:off x="8631393" y="3671461"/>
            <a:ext cx="180109" cy="20781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13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How to choose k ? The “Elbow method”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1399309" y="1343890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1399309" y="3796145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4724400" y="3837709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02673" y="1325479"/>
            <a:ext cx="9698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Inertia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B1A592-C458-0C43-A3F1-F3D981BD08E1}"/>
              </a:ext>
            </a:extLst>
          </p:cNvPr>
          <p:cNvSpPr/>
          <p:nvPr/>
        </p:nvSpPr>
        <p:spPr>
          <a:xfrm>
            <a:off x="1662546" y="2105891"/>
            <a:ext cx="138545" cy="138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2AB236-1D22-8140-B5A9-65EC762660C5}"/>
              </a:ext>
            </a:extLst>
          </p:cNvPr>
          <p:cNvSpPr/>
          <p:nvPr/>
        </p:nvSpPr>
        <p:spPr>
          <a:xfrm>
            <a:off x="2036624" y="2757057"/>
            <a:ext cx="138545" cy="138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C10741-B066-FC41-B6FE-FBB661E7D11C}"/>
              </a:ext>
            </a:extLst>
          </p:cNvPr>
          <p:cNvSpPr/>
          <p:nvPr/>
        </p:nvSpPr>
        <p:spPr>
          <a:xfrm>
            <a:off x="2604663" y="3241966"/>
            <a:ext cx="138545" cy="138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4D2E1DF-3358-C442-94CC-387A864343AB}"/>
              </a:ext>
            </a:extLst>
          </p:cNvPr>
          <p:cNvSpPr/>
          <p:nvPr/>
        </p:nvSpPr>
        <p:spPr>
          <a:xfrm>
            <a:off x="3519061" y="3477504"/>
            <a:ext cx="138545" cy="138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608D553-CD1E-3C4E-9E77-72BB381111BB}"/>
              </a:ext>
            </a:extLst>
          </p:cNvPr>
          <p:cNvSpPr/>
          <p:nvPr/>
        </p:nvSpPr>
        <p:spPr>
          <a:xfrm>
            <a:off x="4364187" y="3532915"/>
            <a:ext cx="138545" cy="138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10C7FD-524F-7F49-AC6A-D75E44220E7C}"/>
              </a:ext>
            </a:extLst>
          </p:cNvPr>
          <p:cNvCxnSpPr>
            <a:endCxn id="8" idx="1"/>
          </p:cNvCxnSpPr>
          <p:nvPr/>
        </p:nvCxnSpPr>
        <p:spPr>
          <a:xfrm>
            <a:off x="1413164" y="1454727"/>
            <a:ext cx="269671" cy="671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BF9888-8A9D-E74E-9A13-01A10BD756F4}"/>
              </a:ext>
            </a:extLst>
          </p:cNvPr>
          <p:cNvCxnSpPr>
            <a:stCxn id="8" idx="4"/>
            <a:endCxn id="38" idx="1"/>
          </p:cNvCxnSpPr>
          <p:nvPr/>
        </p:nvCxnSpPr>
        <p:spPr>
          <a:xfrm>
            <a:off x="1731819" y="2244436"/>
            <a:ext cx="325094" cy="532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685462-F582-7E4C-95BD-EC9FEC2B2386}"/>
              </a:ext>
            </a:extLst>
          </p:cNvPr>
          <p:cNvCxnSpPr>
            <a:cxnSpLocks/>
            <a:stCxn id="38" idx="5"/>
            <a:endCxn id="39" idx="1"/>
          </p:cNvCxnSpPr>
          <p:nvPr/>
        </p:nvCxnSpPr>
        <p:spPr>
          <a:xfrm>
            <a:off x="2154880" y="2875313"/>
            <a:ext cx="470072" cy="386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653B135-D10D-534A-93FC-8AE02E761201}"/>
              </a:ext>
            </a:extLst>
          </p:cNvPr>
          <p:cNvCxnSpPr>
            <a:cxnSpLocks/>
            <a:stCxn id="39" idx="5"/>
            <a:endCxn id="40" idx="2"/>
          </p:cNvCxnSpPr>
          <p:nvPr/>
        </p:nvCxnSpPr>
        <p:spPr>
          <a:xfrm>
            <a:off x="2722919" y="3360222"/>
            <a:ext cx="796142" cy="186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C8C6DC-6EDE-1144-A686-C1795B62601C}"/>
              </a:ext>
            </a:extLst>
          </p:cNvPr>
          <p:cNvCxnSpPr>
            <a:stCxn id="40" idx="6"/>
            <a:endCxn id="41" idx="2"/>
          </p:cNvCxnSpPr>
          <p:nvPr/>
        </p:nvCxnSpPr>
        <p:spPr>
          <a:xfrm>
            <a:off x="3657606" y="3546777"/>
            <a:ext cx="706581" cy="55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782066D-A0FC-B642-B2B0-4852E5D7E4F4}"/>
              </a:ext>
            </a:extLst>
          </p:cNvPr>
          <p:cNvCxnSpPr/>
          <p:nvPr/>
        </p:nvCxnSpPr>
        <p:spPr>
          <a:xfrm flipH="1">
            <a:off x="2826327" y="2535381"/>
            <a:ext cx="484909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830A1ED-7CE4-6443-9224-A12121CAEDB8}"/>
              </a:ext>
            </a:extLst>
          </p:cNvPr>
          <p:cNvSpPr txBox="1"/>
          <p:nvPr/>
        </p:nvSpPr>
        <p:spPr>
          <a:xfrm>
            <a:off x="3297382" y="221672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this k!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777544-882C-B44B-8A39-281CBBD6C48F}"/>
              </a:ext>
            </a:extLst>
          </p:cNvPr>
          <p:cNvSpPr/>
          <p:nvPr/>
        </p:nvSpPr>
        <p:spPr>
          <a:xfrm>
            <a:off x="6871855" y="2098963"/>
            <a:ext cx="3740727" cy="831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is no right answer, this is just a heuristic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AB8DC-3A3D-9141-81D5-78D0ABC379D7}"/>
              </a:ext>
            </a:extLst>
          </p:cNvPr>
          <p:cNvSpPr txBox="1"/>
          <p:nvPr/>
        </p:nvSpPr>
        <p:spPr>
          <a:xfrm>
            <a:off x="277090" y="4378036"/>
            <a:ext cx="1118061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Importantly : </a:t>
            </a:r>
          </a:p>
          <a:p>
            <a:r>
              <a:rPr lang="en-US" dirty="0"/>
              <a:t>Because k-means aims to reduce the inertia  -&gt; k-means makes the assumption that clusters are convex and isotropic. </a:t>
            </a:r>
            <a:r>
              <a:rPr lang="en-US" dirty="0">
                <a:solidFill>
                  <a:srgbClr val="C00000"/>
                </a:solidFill>
              </a:rPr>
              <a:t>It responds poorly to elongated clusters, or manifolds with irregular shapes.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94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69286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wikipedia</a:t>
            </a:r>
            <a:r>
              <a:rPr lang="fr-FR" sz="3733" dirty="0">
                <a:solidFill>
                  <a:schemeClr val="bg1"/>
                </a:solidFill>
              </a:rPr>
              <a:t> pages</a:t>
            </a:r>
          </a:p>
        </p:txBody>
      </p:sp>
    </p:spTree>
    <p:extLst>
      <p:ext uri="{BB962C8B-B14F-4D97-AF65-F5344CB8AC3E}">
        <p14:creationId xmlns:p14="http://schemas.microsoft.com/office/powerpoint/2010/main" val="69817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94225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Task</a:t>
            </a:r>
            <a:r>
              <a:rPr lang="fr-FR" sz="3733" dirty="0">
                <a:solidFill>
                  <a:schemeClr val="bg1"/>
                </a:solidFill>
              </a:rPr>
              <a:t> : </a:t>
            </a:r>
            <a:r>
              <a:rPr lang="fr-FR" sz="3733" dirty="0" err="1">
                <a:solidFill>
                  <a:schemeClr val="bg1"/>
                </a:solidFill>
              </a:rPr>
              <a:t>Clustering</a:t>
            </a:r>
            <a:r>
              <a:rPr lang="fr-FR" sz="3733" dirty="0">
                <a:solidFill>
                  <a:schemeClr val="bg1"/>
                </a:solidFill>
              </a:rPr>
              <a:t> documents </a:t>
            </a:r>
            <a:r>
              <a:rPr lang="fr-FR" sz="3733" dirty="0" err="1">
                <a:solidFill>
                  <a:schemeClr val="bg1"/>
                </a:solidFill>
              </a:rPr>
              <a:t>without</a:t>
            </a:r>
            <a:r>
              <a:rPr lang="fr-FR" sz="3733" dirty="0">
                <a:solidFill>
                  <a:schemeClr val="bg1"/>
                </a:solidFill>
              </a:rPr>
              <a:t> labels</a:t>
            </a:r>
          </a:p>
        </p:txBody>
      </p:sp>
    </p:spTree>
    <p:extLst>
      <p:ext uri="{BB962C8B-B14F-4D97-AF65-F5344CB8AC3E}">
        <p14:creationId xmlns:p14="http://schemas.microsoft.com/office/powerpoint/2010/main" val="1667376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Task2: Define clusters of Wikipedia articles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9B49FD-F217-8145-9EF0-6D9CA5A771F3}"/>
              </a:ext>
            </a:extLst>
          </p:cNvPr>
          <p:cNvSpPr txBox="1"/>
          <p:nvPr/>
        </p:nvSpPr>
        <p:spPr>
          <a:xfrm>
            <a:off x="678873" y="1385455"/>
            <a:ext cx="109173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the </a:t>
            </a:r>
            <a:r>
              <a:rPr lang="en-US" dirty="0" err="1"/>
              <a:t>jupyter</a:t>
            </a:r>
            <a:r>
              <a:rPr lang="en-US" dirty="0"/>
              <a:t> notebook for this week</a:t>
            </a:r>
          </a:p>
          <a:p>
            <a:endParaRPr lang="en-US" dirty="0"/>
          </a:p>
          <a:p>
            <a:r>
              <a:rPr lang="en-US" sz="2400" b="1" u="sng" dirty="0"/>
              <a:t>In this task, we’ll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Load the New Zealand biography dataset and compute the TF-IDF (again)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Choose a k for using the “Elbow method”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Compute the clusters and retrieve the documents in the cluster of interest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44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94225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Task</a:t>
            </a:r>
            <a:r>
              <a:rPr lang="fr-FR" sz="3733" dirty="0">
                <a:solidFill>
                  <a:schemeClr val="bg1"/>
                </a:solidFill>
              </a:rPr>
              <a:t> : Mixed </a:t>
            </a:r>
            <a:r>
              <a:rPr lang="fr-FR" sz="3733" dirty="0" err="1">
                <a:solidFill>
                  <a:schemeClr val="bg1"/>
                </a:solidFill>
              </a:rPr>
              <a:t>membership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modeling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with</a:t>
            </a:r>
            <a:r>
              <a:rPr lang="fr-FR" sz="3733" dirty="0">
                <a:solidFill>
                  <a:schemeClr val="bg1"/>
                </a:solidFill>
              </a:rPr>
              <a:t> LDA</a:t>
            </a:r>
          </a:p>
        </p:txBody>
      </p:sp>
    </p:spTree>
    <p:extLst>
      <p:ext uri="{BB962C8B-B14F-4D97-AF65-F5344CB8AC3E}">
        <p14:creationId xmlns:p14="http://schemas.microsoft.com/office/powerpoint/2010/main" val="2947600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3 - </a:t>
              </a:r>
              <a:r>
                <a:rPr lang="fr-FR" sz="2133" dirty="0" err="1">
                  <a:solidFill>
                    <a:schemeClr val="bg1"/>
                  </a:solidFill>
                </a:rPr>
                <a:t>Retrieval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5DE1984-3014-AF41-9422-ED48A4D6C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41" t="18571" b="10974"/>
          <a:stretch/>
        </p:blipFill>
        <p:spPr>
          <a:xfrm>
            <a:off x="2313709" y="3941883"/>
            <a:ext cx="1757064" cy="172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63386-6E43-5C42-AFBE-0450CEDC2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19" t="18511" b="6918"/>
          <a:stretch/>
        </p:blipFill>
        <p:spPr>
          <a:xfrm>
            <a:off x="4128653" y="4003963"/>
            <a:ext cx="1814947" cy="169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240FF-FBB5-794E-A2E0-2F32F604A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37" t="10801" b="13613"/>
          <a:stretch/>
        </p:blipFill>
        <p:spPr>
          <a:xfrm>
            <a:off x="3360826" y="1561125"/>
            <a:ext cx="1461676" cy="16115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82F1ECB-2025-0345-AB9E-8755721FA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515" t="16002"/>
          <a:stretch/>
        </p:blipFill>
        <p:spPr>
          <a:xfrm>
            <a:off x="2147456" y="1575953"/>
            <a:ext cx="1219578" cy="15587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413B71F-72F8-B943-B677-8A643B3145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189" t="11656" b="7182"/>
          <a:stretch/>
        </p:blipFill>
        <p:spPr>
          <a:xfrm>
            <a:off x="831273" y="3962148"/>
            <a:ext cx="1481516" cy="167665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BD1682-CA51-7444-A3AC-71CEBD02C6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925" t="11230" b="10581"/>
          <a:stretch/>
        </p:blipFill>
        <p:spPr>
          <a:xfrm>
            <a:off x="748146" y="1530863"/>
            <a:ext cx="1374023" cy="176962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C4BE66A-D4AC-3E46-8BF9-BD477794DF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026" t="15541"/>
          <a:stretch/>
        </p:blipFill>
        <p:spPr>
          <a:xfrm>
            <a:off x="10543309" y="3429000"/>
            <a:ext cx="1759528" cy="252541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353AE95-B575-5D44-B219-C704E4FFD56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643" t="19415"/>
          <a:stretch/>
        </p:blipFill>
        <p:spPr>
          <a:xfrm>
            <a:off x="6968837" y="1427017"/>
            <a:ext cx="1446982" cy="193587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ADA6271-C3C7-F349-8427-DA7D6B20D7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7562" t="40854"/>
          <a:stretch/>
        </p:blipFill>
        <p:spPr>
          <a:xfrm>
            <a:off x="8506690" y="1496291"/>
            <a:ext cx="1500000" cy="150299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58FEB61-2F94-314A-B623-62A6A91999F8}"/>
              </a:ext>
            </a:extLst>
          </p:cNvPr>
          <p:cNvSpPr/>
          <p:nvPr/>
        </p:nvSpPr>
        <p:spPr>
          <a:xfrm>
            <a:off x="526473" y="1309254"/>
            <a:ext cx="5874327" cy="211974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AF0B86-E315-954E-BBB0-F7CA6BBCE9A0}"/>
              </a:ext>
            </a:extLst>
          </p:cNvPr>
          <p:cNvSpPr/>
          <p:nvPr/>
        </p:nvSpPr>
        <p:spPr>
          <a:xfrm>
            <a:off x="6802582" y="1246909"/>
            <a:ext cx="3325090" cy="227907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D4B1F0-6175-D54C-B7D4-441E1124C7AB}"/>
              </a:ext>
            </a:extLst>
          </p:cNvPr>
          <p:cNvSpPr/>
          <p:nvPr/>
        </p:nvSpPr>
        <p:spPr>
          <a:xfrm>
            <a:off x="762000" y="3754582"/>
            <a:ext cx="5334000" cy="22790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3B706F-0722-5047-B4F4-28E8A96E1C0E}"/>
              </a:ext>
            </a:extLst>
          </p:cNvPr>
          <p:cNvSpPr txBox="1"/>
          <p:nvPr/>
        </p:nvSpPr>
        <p:spPr>
          <a:xfrm>
            <a:off x="6594764" y="4738255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Clustering goal: </a:t>
            </a:r>
            <a:r>
              <a:rPr lang="en-US" sz="2400" dirty="0"/>
              <a:t>Discover groups of related documents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3B2D35-6A28-EC4E-903D-565E656456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6764" y="1565562"/>
            <a:ext cx="1307185" cy="161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77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3 - </a:t>
              </a:r>
              <a:r>
                <a:rPr lang="fr-FR" sz="2133" dirty="0" err="1">
                  <a:solidFill>
                    <a:schemeClr val="bg1"/>
                  </a:solidFill>
                </a:rPr>
                <a:t>Retrieval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5DE1984-3014-AF41-9422-ED48A4D6C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7841" t="18571" b="10974"/>
          <a:stretch/>
        </p:blipFill>
        <p:spPr>
          <a:xfrm>
            <a:off x="2313709" y="3941883"/>
            <a:ext cx="1757064" cy="172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63386-6E43-5C42-AFBE-0450CEDC25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7219" t="18511" b="6918"/>
          <a:stretch/>
        </p:blipFill>
        <p:spPr>
          <a:xfrm>
            <a:off x="4128653" y="4003963"/>
            <a:ext cx="1814947" cy="169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240FF-FBB5-794E-A2E0-2F32F604A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37" t="10801" b="13613"/>
          <a:stretch/>
        </p:blipFill>
        <p:spPr>
          <a:xfrm>
            <a:off x="3360826" y="1561125"/>
            <a:ext cx="1461676" cy="16115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82F1ECB-2025-0345-AB9E-8755721FA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515" t="16002"/>
          <a:stretch/>
        </p:blipFill>
        <p:spPr>
          <a:xfrm>
            <a:off x="2147456" y="1575953"/>
            <a:ext cx="1219578" cy="15587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413B71F-72F8-B943-B677-8A643B3145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7189" t="11656" b="7182"/>
          <a:stretch/>
        </p:blipFill>
        <p:spPr>
          <a:xfrm>
            <a:off x="831273" y="3962148"/>
            <a:ext cx="1481516" cy="167665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BD1682-CA51-7444-A3AC-71CEBD02C6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925" t="11230" b="10581"/>
          <a:stretch/>
        </p:blipFill>
        <p:spPr>
          <a:xfrm>
            <a:off x="748146" y="1530863"/>
            <a:ext cx="1374023" cy="176962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353AE95-B575-5D44-B219-C704E4FFD5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643" t="19415"/>
          <a:stretch/>
        </p:blipFill>
        <p:spPr>
          <a:xfrm>
            <a:off x="6968837" y="1427017"/>
            <a:ext cx="1446982" cy="193587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ADA6271-C3C7-F349-8427-DA7D6B20D7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562" t="40854"/>
          <a:stretch/>
        </p:blipFill>
        <p:spPr>
          <a:xfrm>
            <a:off x="8506690" y="1496291"/>
            <a:ext cx="1500000" cy="150299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58FEB61-2F94-314A-B623-62A6A91999F8}"/>
              </a:ext>
            </a:extLst>
          </p:cNvPr>
          <p:cNvSpPr/>
          <p:nvPr/>
        </p:nvSpPr>
        <p:spPr>
          <a:xfrm>
            <a:off x="526473" y="1309254"/>
            <a:ext cx="5874327" cy="211974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AF0B86-E315-954E-BBB0-F7CA6BBCE9A0}"/>
              </a:ext>
            </a:extLst>
          </p:cNvPr>
          <p:cNvSpPr/>
          <p:nvPr/>
        </p:nvSpPr>
        <p:spPr>
          <a:xfrm>
            <a:off x="6802582" y="1246909"/>
            <a:ext cx="3325090" cy="227907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D4B1F0-6175-D54C-B7D4-441E1124C7AB}"/>
              </a:ext>
            </a:extLst>
          </p:cNvPr>
          <p:cNvSpPr/>
          <p:nvPr/>
        </p:nvSpPr>
        <p:spPr>
          <a:xfrm>
            <a:off x="762000" y="3754582"/>
            <a:ext cx="5334000" cy="22790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3B706F-0722-5047-B4F4-28E8A96E1C0E}"/>
              </a:ext>
            </a:extLst>
          </p:cNvPr>
          <p:cNvSpPr txBox="1"/>
          <p:nvPr/>
        </p:nvSpPr>
        <p:spPr>
          <a:xfrm>
            <a:off x="8839199" y="4544291"/>
            <a:ext cx="2978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if we have an article on two topics?</a:t>
            </a:r>
            <a:endParaRPr lang="en-US" sz="24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3B2D35-6A28-EC4E-903D-565E65645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6764" y="1565562"/>
            <a:ext cx="1307185" cy="161405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C4BE66A-D4AC-3E46-8BF9-BD477794DF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2026" t="15541"/>
          <a:stretch/>
        </p:blipFill>
        <p:spPr>
          <a:xfrm>
            <a:off x="7148945" y="3794759"/>
            <a:ext cx="1524000" cy="21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65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3 - </a:t>
              </a:r>
              <a:r>
                <a:rPr lang="fr-FR" sz="2133" dirty="0" err="1">
                  <a:solidFill>
                    <a:schemeClr val="bg1"/>
                  </a:solidFill>
                </a:rPr>
                <a:t>Retrieval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5DE1984-3014-AF41-9422-ED48A4D6C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7841" t="18571" b="10974"/>
          <a:stretch/>
        </p:blipFill>
        <p:spPr>
          <a:xfrm>
            <a:off x="2313709" y="3941883"/>
            <a:ext cx="1757064" cy="172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63386-6E43-5C42-AFBE-0450CEDC25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7219" t="18511" b="6918"/>
          <a:stretch/>
        </p:blipFill>
        <p:spPr>
          <a:xfrm>
            <a:off x="4128653" y="4003963"/>
            <a:ext cx="1814947" cy="169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240FF-FBB5-794E-A2E0-2F32F604A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37" t="10801" b="13613"/>
          <a:stretch/>
        </p:blipFill>
        <p:spPr>
          <a:xfrm>
            <a:off x="3360826" y="1561125"/>
            <a:ext cx="1461676" cy="16115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82F1ECB-2025-0345-AB9E-8755721FA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515" t="16002"/>
          <a:stretch/>
        </p:blipFill>
        <p:spPr>
          <a:xfrm>
            <a:off x="2147456" y="1575953"/>
            <a:ext cx="1219578" cy="15587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413B71F-72F8-B943-B677-8A643B3145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7189" t="11656" b="7182"/>
          <a:stretch/>
        </p:blipFill>
        <p:spPr>
          <a:xfrm>
            <a:off x="831273" y="3962148"/>
            <a:ext cx="1481516" cy="167665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BD1682-CA51-7444-A3AC-71CEBD02C6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925" t="11230" b="10581"/>
          <a:stretch/>
        </p:blipFill>
        <p:spPr>
          <a:xfrm>
            <a:off x="748146" y="1530863"/>
            <a:ext cx="1374023" cy="176962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353AE95-B575-5D44-B219-C704E4FFD5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643" t="19415"/>
          <a:stretch/>
        </p:blipFill>
        <p:spPr>
          <a:xfrm>
            <a:off x="6968837" y="1427017"/>
            <a:ext cx="1446982" cy="193587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ADA6271-C3C7-F349-8427-DA7D6B20D7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562" t="40854"/>
          <a:stretch/>
        </p:blipFill>
        <p:spPr>
          <a:xfrm>
            <a:off x="8506690" y="1496291"/>
            <a:ext cx="1500000" cy="150299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58FEB61-2F94-314A-B623-62A6A91999F8}"/>
              </a:ext>
            </a:extLst>
          </p:cNvPr>
          <p:cNvSpPr/>
          <p:nvPr/>
        </p:nvSpPr>
        <p:spPr>
          <a:xfrm>
            <a:off x="526473" y="1309254"/>
            <a:ext cx="5874327" cy="211974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AF0B86-E315-954E-BBB0-F7CA6BBCE9A0}"/>
              </a:ext>
            </a:extLst>
          </p:cNvPr>
          <p:cNvSpPr/>
          <p:nvPr/>
        </p:nvSpPr>
        <p:spPr>
          <a:xfrm>
            <a:off x="6802582" y="1246909"/>
            <a:ext cx="3325090" cy="227907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D4B1F0-6175-D54C-B7D4-441E1124C7AB}"/>
              </a:ext>
            </a:extLst>
          </p:cNvPr>
          <p:cNvSpPr/>
          <p:nvPr/>
        </p:nvSpPr>
        <p:spPr>
          <a:xfrm>
            <a:off x="762000" y="3754582"/>
            <a:ext cx="5334000" cy="22790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3B706F-0722-5047-B4F4-28E8A96E1C0E}"/>
              </a:ext>
            </a:extLst>
          </p:cNvPr>
          <p:cNvSpPr txBox="1"/>
          <p:nvPr/>
        </p:nvSpPr>
        <p:spPr>
          <a:xfrm>
            <a:off x="6691746" y="4350327"/>
            <a:ext cx="5001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Mixed membership models:</a:t>
            </a:r>
          </a:p>
          <a:p>
            <a:r>
              <a:rPr lang="en-US" sz="2400" dirty="0"/>
              <a:t>Allow to discover a set of membership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3B2D35-6A28-EC4E-903D-565E65645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6764" y="1565562"/>
            <a:ext cx="1307185" cy="161405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C4BE66A-D4AC-3E46-8BF9-BD477794DF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2026" t="15541"/>
          <a:stretch/>
        </p:blipFill>
        <p:spPr>
          <a:xfrm>
            <a:off x="5846617" y="1411777"/>
            <a:ext cx="1524000" cy="21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43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95610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LDA</a:t>
            </a:r>
          </a:p>
        </p:txBody>
      </p:sp>
    </p:spTree>
    <p:extLst>
      <p:ext uri="{BB962C8B-B14F-4D97-AF65-F5344CB8AC3E}">
        <p14:creationId xmlns:p14="http://schemas.microsoft.com/office/powerpoint/2010/main" val="662728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Goal of LDA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A49D395-DFD3-9245-9E57-77C2D76D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" y="1107777"/>
            <a:ext cx="6450883" cy="289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B19B0B-1D01-6746-8CA8-2CE93E31D1ED}"/>
              </a:ext>
            </a:extLst>
          </p:cNvPr>
          <p:cNvSpPr txBox="1"/>
          <p:nvPr/>
        </p:nvSpPr>
        <p:spPr>
          <a:xfrm>
            <a:off x="7398327" y="900549"/>
            <a:ext cx="4281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LDA is a mixed membership model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We want to discover a </a:t>
            </a:r>
            <a:r>
              <a:rPr lang="en-US" sz="2000" b="1" dirty="0"/>
              <a:t>set of topics </a:t>
            </a:r>
            <a:r>
              <a:rPr lang="en-US" sz="2000" dirty="0"/>
              <a:t>associated with the document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3029629-A13C-B54B-9A69-99EF24DE10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4159633"/>
              </p:ext>
            </p:extLst>
          </p:nvPr>
        </p:nvGraphicFramePr>
        <p:xfrm>
          <a:off x="7574970" y="2258294"/>
          <a:ext cx="3637973" cy="2022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A68EA47-B1A6-C34E-A096-B957E715F5BE}"/>
              </a:ext>
            </a:extLst>
          </p:cNvPr>
          <p:cNvSpPr txBox="1"/>
          <p:nvPr/>
        </p:nvSpPr>
        <p:spPr>
          <a:xfrm>
            <a:off x="346364" y="4461162"/>
            <a:ext cx="669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do so the model will define a topic vocabulary distribution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235F837-25AF-4D41-AD4C-6F349A246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809413"/>
              </p:ext>
            </p:extLst>
          </p:nvPr>
        </p:nvGraphicFramePr>
        <p:xfrm>
          <a:off x="355600" y="4876028"/>
          <a:ext cx="25538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1349775-E6D4-0C4C-84CA-9D5EFC1B2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082847"/>
              </p:ext>
            </p:extLst>
          </p:nvPr>
        </p:nvGraphicFramePr>
        <p:xfrm>
          <a:off x="3251200" y="4903737"/>
          <a:ext cx="255385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588DF6A-591E-6F42-A824-9A94568D1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315269"/>
              </p:ext>
            </p:extLst>
          </p:nvPr>
        </p:nvGraphicFramePr>
        <p:xfrm>
          <a:off x="6096000" y="4903737"/>
          <a:ext cx="255385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0E47462-8C98-B84F-A193-9E7426F0F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002305"/>
              </p:ext>
            </p:extLst>
          </p:nvPr>
        </p:nvGraphicFramePr>
        <p:xfrm>
          <a:off x="8945418" y="4903737"/>
          <a:ext cx="255385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soccer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228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LDA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37CD70B-CAC9-5B48-A606-0873975072BA}"/>
              </a:ext>
            </a:extLst>
          </p:cNvPr>
          <p:cNvSpPr txBox="1"/>
          <p:nvPr/>
        </p:nvSpPr>
        <p:spPr>
          <a:xfrm>
            <a:off x="1066800" y="1357744"/>
            <a:ext cx="223058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Capture the range of topics in the corpus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822288-BA89-F545-B6DF-E429E67D5327}"/>
              </a:ext>
            </a:extLst>
          </p:cNvPr>
          <p:cNvSpPr txBox="1"/>
          <p:nvPr/>
        </p:nvSpPr>
        <p:spPr>
          <a:xfrm>
            <a:off x="4696691" y="1357746"/>
            <a:ext cx="256309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Choose the set of words associated to each topic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E87E2-6F54-F74C-A772-51885BDD8C67}"/>
              </a:ext>
            </a:extLst>
          </p:cNvPr>
          <p:cNvSpPr txBox="1"/>
          <p:nvPr/>
        </p:nvSpPr>
        <p:spPr>
          <a:xfrm>
            <a:off x="8714510" y="1357746"/>
            <a:ext cx="223058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Associate documents to topics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890B7B-5835-874E-8F8A-67D666FC82D4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297382" y="1680910"/>
            <a:ext cx="139930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62468A-BFB4-AC4C-9857-65B04BD834D2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7259781" y="1680912"/>
            <a:ext cx="1454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20ACB11-C042-F445-BE46-C44B522F6314}"/>
              </a:ext>
            </a:extLst>
          </p:cNvPr>
          <p:cNvSpPr txBox="1"/>
          <p:nvPr/>
        </p:nvSpPr>
        <p:spPr>
          <a:xfrm>
            <a:off x="1738746" y="4103186"/>
            <a:ext cx="4357254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Iterative random hard assignment!</a:t>
            </a:r>
          </a:p>
          <a:p>
            <a:r>
              <a:rPr lang="en-US" b="1" dirty="0"/>
              <a:t>Note: </a:t>
            </a:r>
            <a:r>
              <a:rPr lang="en-US" dirty="0"/>
              <a:t>it is not an optimization algorithm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8FD3E8-3CEA-5248-81F8-ECD65E6BDBF2}"/>
              </a:ext>
            </a:extLst>
          </p:cNvPr>
          <p:cNvSpPr txBox="1"/>
          <p:nvPr/>
        </p:nvSpPr>
        <p:spPr>
          <a:xfrm>
            <a:off x="1129146" y="4989877"/>
            <a:ext cx="990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 iteratively draw variable and model parameter from conditional distribution having fixed: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other variables/parameters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Always on the same set of observations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2A3B2DF-2E3A-994C-BFD8-6E5F488553A6}"/>
              </a:ext>
            </a:extLst>
          </p:cNvPr>
          <p:cNvSpPr txBox="1">
            <a:spLocks/>
          </p:cNvSpPr>
          <p:nvPr/>
        </p:nvSpPr>
        <p:spPr>
          <a:xfrm>
            <a:off x="935182" y="30017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Gibbs sampling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B3DFE-2EB6-2B48-AC90-0AB1F5496460}"/>
              </a:ext>
            </a:extLst>
          </p:cNvPr>
          <p:cNvSpPr txBox="1"/>
          <p:nvPr/>
        </p:nvSpPr>
        <p:spPr>
          <a:xfrm>
            <a:off x="1066800" y="2327564"/>
            <a:ext cx="91578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Normally LDA is specified as a </a:t>
            </a:r>
            <a:r>
              <a:rPr lang="en-US" sz="2000" b="1" dirty="0"/>
              <a:t>Bayesian model </a:t>
            </a:r>
          </a:p>
          <a:p>
            <a:r>
              <a:rPr lang="en-US" dirty="0"/>
              <a:t>(Otherwise called ”probabilistic latent semantic analysis)</a:t>
            </a:r>
          </a:p>
        </p:txBody>
      </p:sp>
    </p:spTree>
    <p:extLst>
      <p:ext uri="{BB962C8B-B14F-4D97-AF65-F5344CB8AC3E}">
        <p14:creationId xmlns:p14="http://schemas.microsoft.com/office/powerpoint/2010/main" val="1458308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LDA - </a:t>
            </a:r>
            <a:r>
              <a:rPr lang="en-US" dirty="0" err="1"/>
              <a:t>initialisation</a:t>
            </a:r>
            <a:r>
              <a:rPr lang="en-US" dirty="0"/>
              <a:t>: select a document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E8F69C-3D57-7B4A-A247-4518B7AF0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725177"/>
              </p:ext>
            </p:extLst>
          </p:nvPr>
        </p:nvGraphicFramePr>
        <p:xfrm>
          <a:off x="1062183" y="1661774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540422-A3E1-4946-ADA5-BF63FEC15A5E}"/>
              </a:ext>
            </a:extLst>
          </p:cNvPr>
          <p:cNvSpPr txBox="1"/>
          <p:nvPr/>
        </p:nvSpPr>
        <p:spPr>
          <a:xfrm>
            <a:off x="748146" y="1260763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E.G: 5 word document</a:t>
            </a:r>
          </a:p>
        </p:txBody>
      </p:sp>
    </p:spTree>
    <p:extLst>
      <p:ext uri="{BB962C8B-B14F-4D97-AF65-F5344CB8AC3E}">
        <p14:creationId xmlns:p14="http://schemas.microsoft.com/office/powerpoint/2010/main" val="2765209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LDA - </a:t>
            </a:r>
            <a:r>
              <a:rPr lang="en-US" dirty="0" err="1"/>
              <a:t>initialisation</a:t>
            </a:r>
            <a:r>
              <a:rPr lang="en-US" dirty="0"/>
              <a:t> : Randomly 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E8F69C-3D57-7B4A-A247-4518B7AF0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573734"/>
              </p:ext>
            </p:extLst>
          </p:nvPr>
        </p:nvGraphicFramePr>
        <p:xfrm>
          <a:off x="1062183" y="1661774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540422-A3E1-4946-ADA5-BF63FEC15A5E}"/>
              </a:ext>
            </a:extLst>
          </p:cNvPr>
          <p:cNvSpPr txBox="1"/>
          <p:nvPr/>
        </p:nvSpPr>
        <p:spPr>
          <a:xfrm>
            <a:off x="748146" y="1260763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E.G: 3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B5233-6C7C-1F46-B84B-93D5756BCC38}"/>
              </a:ext>
            </a:extLst>
          </p:cNvPr>
          <p:cNvSpPr txBox="1"/>
          <p:nvPr/>
        </p:nvSpPr>
        <p:spPr>
          <a:xfrm>
            <a:off x="8451273" y="1731818"/>
            <a:ext cx="3034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Radom assignment is one possible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927375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3 - </a:t>
              </a:r>
              <a:r>
                <a:rPr lang="fr-FR" sz="2133" dirty="0" err="1">
                  <a:solidFill>
                    <a:schemeClr val="bg1"/>
                  </a:solidFill>
                </a:rPr>
                <a:t>Retrieval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5DE1984-3014-AF41-9422-ED48A4D6C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41" t="18571" b="10974"/>
          <a:stretch/>
        </p:blipFill>
        <p:spPr>
          <a:xfrm>
            <a:off x="1399309" y="935446"/>
            <a:ext cx="1757064" cy="172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63386-6E43-5C42-AFBE-0450CEDC2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19" t="18511" b="6918"/>
          <a:stretch/>
        </p:blipFill>
        <p:spPr>
          <a:xfrm>
            <a:off x="4772889" y="2805545"/>
            <a:ext cx="1814947" cy="169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240FF-FBB5-794E-A2E0-2F32F604A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37" t="10801" b="13613"/>
          <a:stretch/>
        </p:blipFill>
        <p:spPr>
          <a:xfrm>
            <a:off x="4289080" y="563598"/>
            <a:ext cx="1461676" cy="16115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82F1ECB-2025-0345-AB9E-8755721FA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515" t="16002"/>
          <a:stretch/>
        </p:blipFill>
        <p:spPr>
          <a:xfrm>
            <a:off x="7578437" y="1870213"/>
            <a:ext cx="1219578" cy="15587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413B71F-72F8-B943-B677-8A643B3145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189" t="11656" b="7182"/>
          <a:stretch/>
        </p:blipFill>
        <p:spPr>
          <a:xfrm>
            <a:off x="969819" y="4336221"/>
            <a:ext cx="1481516" cy="167665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BD1682-CA51-7444-A3AC-71CEBD02C6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925" t="11230" b="10581"/>
          <a:stretch/>
        </p:blipFill>
        <p:spPr>
          <a:xfrm>
            <a:off x="401782" y="2680790"/>
            <a:ext cx="1374023" cy="176962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353AE95-B575-5D44-B219-C704E4FFD5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643" t="19415"/>
          <a:stretch/>
        </p:blipFill>
        <p:spPr>
          <a:xfrm>
            <a:off x="3131128" y="2461065"/>
            <a:ext cx="1446982" cy="193587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ADA6271-C3C7-F349-8427-DA7D6B20D7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562" t="40854"/>
          <a:stretch/>
        </p:blipFill>
        <p:spPr>
          <a:xfrm>
            <a:off x="2715490" y="4627418"/>
            <a:ext cx="1500000" cy="150299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53B706F-0722-5047-B4F4-28E8A96E1C0E}"/>
              </a:ext>
            </a:extLst>
          </p:cNvPr>
          <p:cNvSpPr txBox="1"/>
          <p:nvPr/>
        </p:nvSpPr>
        <p:spPr>
          <a:xfrm>
            <a:off x="8839200" y="4211782"/>
            <a:ext cx="3228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Clustering goal: </a:t>
            </a:r>
            <a:r>
              <a:rPr lang="en-US" sz="2400" dirty="0"/>
              <a:t>Discover groups of related documents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3B2D35-6A28-EC4E-903D-565E65645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63" y="997525"/>
            <a:ext cx="1307185" cy="16140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D46BE7-0C33-0A4B-9A84-8208745C83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9418" y="3895436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4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LDA - </a:t>
            </a:r>
            <a:r>
              <a:rPr lang="en-US" dirty="0" err="1"/>
              <a:t>initialisation</a:t>
            </a:r>
            <a:r>
              <a:rPr lang="en-US" dirty="0"/>
              <a:t>: Randomly 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E8F69C-3D57-7B4A-A247-4518B7AF0B99}"/>
              </a:ext>
            </a:extLst>
          </p:cNvPr>
          <p:cNvGraphicFramePr>
            <a:graphicFrameLocks noGrp="1"/>
          </p:cNvGraphicFramePr>
          <p:nvPr/>
        </p:nvGraphicFramePr>
        <p:xfrm>
          <a:off x="1062183" y="1661774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540422-A3E1-4946-ADA5-BF63FEC15A5E}"/>
              </a:ext>
            </a:extLst>
          </p:cNvPr>
          <p:cNvSpPr txBox="1"/>
          <p:nvPr/>
        </p:nvSpPr>
        <p:spPr>
          <a:xfrm>
            <a:off x="748146" y="1260763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E.G: 3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B5233-6C7C-1F46-B84B-93D5756BCC38}"/>
              </a:ext>
            </a:extLst>
          </p:cNvPr>
          <p:cNvSpPr txBox="1"/>
          <p:nvPr/>
        </p:nvSpPr>
        <p:spPr>
          <a:xfrm>
            <a:off x="8451273" y="1731818"/>
            <a:ext cx="3034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Radom assignment is one possible initialization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717BE2E-DC5F-D84D-8091-DCFCBC048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471313"/>
              </p:ext>
            </p:extLst>
          </p:nvPr>
        </p:nvGraphicFramePr>
        <p:xfrm>
          <a:off x="1076038" y="3255047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414FAAD-1C5A-BA4B-BDCD-9D58B2A3F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971321"/>
              </p:ext>
            </p:extLst>
          </p:nvPr>
        </p:nvGraphicFramePr>
        <p:xfrm>
          <a:off x="1242289" y="338743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AFC351-33B2-3741-97FE-5E5EB0B81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626160"/>
              </p:ext>
            </p:extLst>
          </p:nvPr>
        </p:nvGraphicFramePr>
        <p:xfrm>
          <a:off x="1463958" y="3504427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1E2389E-E6D4-4D44-907C-61ED9503D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069560"/>
              </p:ext>
            </p:extLst>
          </p:nvPr>
        </p:nvGraphicFramePr>
        <p:xfrm>
          <a:off x="1685630" y="3642972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75AC848-3908-6446-84A3-7C0C9DE69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610680"/>
              </p:ext>
            </p:extLst>
          </p:nvPr>
        </p:nvGraphicFramePr>
        <p:xfrm>
          <a:off x="1935009" y="3753807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3113434-D1DA-974A-973A-0AD47BEB4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196035"/>
              </p:ext>
            </p:extLst>
          </p:nvPr>
        </p:nvGraphicFramePr>
        <p:xfrm>
          <a:off x="2214405" y="3906210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dollar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79542D-E8E1-4C41-87D8-BC2F264B3F36}"/>
              </a:ext>
            </a:extLst>
          </p:cNvPr>
          <p:cNvSpPr txBox="1"/>
          <p:nvPr/>
        </p:nvSpPr>
        <p:spPr>
          <a:xfrm>
            <a:off x="9919854" y="389312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for each document in corpus</a:t>
            </a:r>
          </a:p>
        </p:txBody>
      </p:sp>
    </p:spTree>
    <p:extLst>
      <p:ext uri="{BB962C8B-B14F-4D97-AF65-F5344CB8AC3E}">
        <p14:creationId xmlns:p14="http://schemas.microsoft.com/office/powerpoint/2010/main" val="1908181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- </a:t>
            </a:r>
            <a:r>
              <a:rPr lang="en-US" sz="4000" dirty="0" err="1"/>
              <a:t>initialisation</a:t>
            </a:r>
            <a:r>
              <a:rPr lang="en-US" sz="4000" dirty="0"/>
              <a:t> : Maintain local and global statistics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767424"/>
              </p:ext>
            </p:extLst>
          </p:nvPr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630020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7764A45-E75E-D241-8FBD-952AE58BB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528116"/>
              </p:ext>
            </p:extLst>
          </p:nvPr>
        </p:nvGraphicFramePr>
        <p:xfrm>
          <a:off x="521855" y="3726102"/>
          <a:ext cx="81280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945816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876507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90301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0963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36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52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726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73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30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076543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759FD3-C3C1-9A44-A12B-83974B5D4B0C}"/>
              </a:ext>
            </a:extLst>
          </p:cNvPr>
          <p:cNvSpPr txBox="1"/>
          <p:nvPr/>
        </p:nvSpPr>
        <p:spPr>
          <a:xfrm>
            <a:off x="290946" y="3244334"/>
            <a:ext cx="631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corpus counts: (total counts for all the documents) </a:t>
            </a:r>
          </a:p>
        </p:txBody>
      </p:sp>
    </p:spTree>
    <p:extLst>
      <p:ext uri="{BB962C8B-B14F-4D97-AF65-F5344CB8AC3E}">
        <p14:creationId xmlns:p14="http://schemas.microsoft.com/office/powerpoint/2010/main" val="2867368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Randomly reassign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760596"/>
              </p:ext>
            </p:extLst>
          </p:nvPr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979693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7764A45-E75E-D241-8FBD-952AE58BB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118115"/>
              </p:ext>
            </p:extLst>
          </p:nvPr>
        </p:nvGraphicFramePr>
        <p:xfrm>
          <a:off x="521855" y="3726102"/>
          <a:ext cx="81280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945816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876507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90301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0963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36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52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726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73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30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076543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759FD3-C3C1-9A44-A12B-83974B5D4B0C}"/>
              </a:ext>
            </a:extLst>
          </p:cNvPr>
          <p:cNvSpPr txBox="1"/>
          <p:nvPr/>
        </p:nvSpPr>
        <p:spPr>
          <a:xfrm>
            <a:off x="290946" y="3244334"/>
            <a:ext cx="631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corpus counts: (total counts for all the documents)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A2C2D5-A964-A242-B10A-8BC281A780CD}"/>
              </a:ext>
            </a:extLst>
          </p:cNvPr>
          <p:cNvCxnSpPr/>
          <p:nvPr/>
        </p:nvCxnSpPr>
        <p:spPr>
          <a:xfrm flipV="1">
            <a:off x="2244436" y="1981200"/>
            <a:ext cx="443346" cy="2078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283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Randomly reassign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265818"/>
              </p:ext>
            </p:extLst>
          </p:nvPr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576512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7764A45-E75E-D241-8FBD-952AE58BB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735787"/>
              </p:ext>
            </p:extLst>
          </p:nvPr>
        </p:nvGraphicFramePr>
        <p:xfrm>
          <a:off x="521855" y="3726102"/>
          <a:ext cx="81280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945816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876507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90301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0963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36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52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726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73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30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076543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759FD3-C3C1-9A44-A12B-83974B5D4B0C}"/>
              </a:ext>
            </a:extLst>
          </p:cNvPr>
          <p:cNvSpPr txBox="1"/>
          <p:nvPr/>
        </p:nvSpPr>
        <p:spPr>
          <a:xfrm>
            <a:off x="290946" y="3244334"/>
            <a:ext cx="631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corpus counts: (total counts for all the documents)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9009-A84B-7143-9057-273AF1F1755E}"/>
              </a:ext>
            </a:extLst>
          </p:cNvPr>
          <p:cNvSpPr txBox="1"/>
          <p:nvPr/>
        </p:nvSpPr>
        <p:spPr>
          <a:xfrm>
            <a:off x="8866909" y="4003964"/>
            <a:ext cx="3131127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Reassign with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into account the topic distribution in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Topic assignment in the corpus</a:t>
            </a:r>
          </a:p>
        </p:txBody>
      </p:sp>
    </p:spTree>
    <p:extLst>
      <p:ext uri="{BB962C8B-B14F-4D97-AF65-F5344CB8AC3E}">
        <p14:creationId xmlns:p14="http://schemas.microsoft.com/office/powerpoint/2010/main" val="862243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Randomly reassign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666624"/>
              </p:ext>
            </p:extLst>
          </p:nvPr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298760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9009-A84B-7143-9057-273AF1F1755E}"/>
              </a:ext>
            </a:extLst>
          </p:cNvPr>
          <p:cNvSpPr txBox="1"/>
          <p:nvPr/>
        </p:nvSpPr>
        <p:spPr>
          <a:xfrm>
            <a:off x="374073" y="2826327"/>
            <a:ext cx="6982691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Reassign with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into account the topic distribution in document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9" y="4184072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4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4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3095313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Randomly reassign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/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649154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9009-A84B-7143-9057-273AF1F1755E}"/>
              </a:ext>
            </a:extLst>
          </p:cNvPr>
          <p:cNvSpPr txBox="1"/>
          <p:nvPr/>
        </p:nvSpPr>
        <p:spPr>
          <a:xfrm>
            <a:off x="374073" y="2826327"/>
            <a:ext cx="6982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Reassign with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into account the topic distribution in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Topic assignment in the corpus for the 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9" y="4184072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5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C4A6A77-C958-2C43-B663-0F82B833E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861934"/>
              </p:ext>
            </p:extLst>
          </p:nvPr>
        </p:nvGraphicFramePr>
        <p:xfrm>
          <a:off x="8091054" y="5042286"/>
          <a:ext cx="38146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655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953655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953655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953655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3F443BD5-C219-644A-8351-8F59E094B52C}"/>
              </a:ext>
            </a:extLst>
          </p:cNvPr>
          <p:cNvSpPr/>
          <p:nvPr/>
        </p:nvSpPr>
        <p:spPr>
          <a:xfrm rot="5400000">
            <a:off x="-103914" y="4918365"/>
            <a:ext cx="1392384" cy="76200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E2904-27B7-784C-93E6-AEE0707755A3}"/>
              </a:ext>
            </a:extLst>
          </p:cNvPr>
          <p:cNvSpPr/>
          <p:nvPr/>
        </p:nvSpPr>
        <p:spPr>
          <a:xfrm rot="5400000">
            <a:off x="3345869" y="4849089"/>
            <a:ext cx="1115293" cy="76202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9167FC-F1F7-8549-8A4D-3007482A975F}"/>
              </a:ext>
            </a:extLst>
          </p:cNvPr>
          <p:cNvSpPr/>
          <p:nvPr/>
        </p:nvSpPr>
        <p:spPr>
          <a:xfrm rot="5400000">
            <a:off x="6005942" y="4419600"/>
            <a:ext cx="200895" cy="76203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06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Randomly reassign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57604"/>
              </p:ext>
            </p:extLst>
          </p:nvPr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005130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9009-A84B-7143-9057-273AF1F1755E}"/>
              </a:ext>
            </a:extLst>
          </p:cNvPr>
          <p:cNvSpPr txBox="1"/>
          <p:nvPr/>
        </p:nvSpPr>
        <p:spPr>
          <a:xfrm>
            <a:off x="374073" y="2826327"/>
            <a:ext cx="6982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Reassign with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into account the topic distribution in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Topic assignment in the corpus for the 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9" y="4184072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5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C4A6A77-C958-2C43-B663-0F82B833E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622914"/>
              </p:ext>
            </p:extLst>
          </p:nvPr>
        </p:nvGraphicFramePr>
        <p:xfrm>
          <a:off x="8091054" y="5042286"/>
          <a:ext cx="38146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655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953655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953655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953655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3F443BD5-C219-644A-8351-8F59E094B52C}"/>
              </a:ext>
            </a:extLst>
          </p:cNvPr>
          <p:cNvSpPr/>
          <p:nvPr/>
        </p:nvSpPr>
        <p:spPr>
          <a:xfrm rot="5400000">
            <a:off x="-103914" y="4918365"/>
            <a:ext cx="1392384" cy="76200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E2904-27B7-784C-93E6-AEE0707755A3}"/>
              </a:ext>
            </a:extLst>
          </p:cNvPr>
          <p:cNvSpPr/>
          <p:nvPr/>
        </p:nvSpPr>
        <p:spPr>
          <a:xfrm rot="5400000">
            <a:off x="3345869" y="4849089"/>
            <a:ext cx="1115293" cy="76202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9167FC-F1F7-8549-8A4D-3007482A975F}"/>
              </a:ext>
            </a:extLst>
          </p:cNvPr>
          <p:cNvSpPr/>
          <p:nvPr/>
        </p:nvSpPr>
        <p:spPr>
          <a:xfrm rot="5400000">
            <a:off x="6005942" y="4419600"/>
            <a:ext cx="200895" cy="76203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3D4AA1-91B9-214E-8CA7-DBAC941F8217}"/>
              </a:ext>
            </a:extLst>
          </p:cNvPr>
          <p:cNvCxnSpPr/>
          <p:nvPr/>
        </p:nvCxnSpPr>
        <p:spPr>
          <a:xfrm flipH="1" flipV="1">
            <a:off x="4087091" y="4641273"/>
            <a:ext cx="665018" cy="651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B06029-EF23-0046-9284-2FAE5E2BADD3}"/>
              </a:ext>
            </a:extLst>
          </p:cNvPr>
          <p:cNvSpPr txBox="1"/>
          <p:nvPr/>
        </p:nvSpPr>
        <p:spPr>
          <a:xfrm>
            <a:off x="4745181" y="5140036"/>
            <a:ext cx="245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 also frequently use the term “director” but in another context</a:t>
            </a:r>
          </a:p>
        </p:txBody>
      </p:sp>
    </p:spTree>
    <p:extLst>
      <p:ext uri="{BB962C8B-B14F-4D97-AF65-F5344CB8AC3E}">
        <p14:creationId xmlns:p14="http://schemas.microsoft.com/office/powerpoint/2010/main" val="196501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Randomly reassign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/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552709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9009-A84B-7143-9057-273AF1F1755E}"/>
              </a:ext>
            </a:extLst>
          </p:cNvPr>
          <p:cNvSpPr txBox="1"/>
          <p:nvPr/>
        </p:nvSpPr>
        <p:spPr>
          <a:xfrm>
            <a:off x="374073" y="2826327"/>
            <a:ext cx="6982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Reassign with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into account the topic distribution in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Topic assignment in the corpus for the 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9" y="4184072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5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443BD5-C219-644A-8351-8F59E094B52C}"/>
              </a:ext>
            </a:extLst>
          </p:cNvPr>
          <p:cNvSpPr/>
          <p:nvPr/>
        </p:nvSpPr>
        <p:spPr>
          <a:xfrm rot="5400000">
            <a:off x="-103914" y="4918365"/>
            <a:ext cx="1392384" cy="76200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E2904-27B7-784C-93E6-AEE0707755A3}"/>
              </a:ext>
            </a:extLst>
          </p:cNvPr>
          <p:cNvSpPr/>
          <p:nvPr/>
        </p:nvSpPr>
        <p:spPr>
          <a:xfrm rot="5400000">
            <a:off x="3345869" y="4849089"/>
            <a:ext cx="1115293" cy="76202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9167FC-F1F7-8549-8A4D-3007482A975F}"/>
              </a:ext>
            </a:extLst>
          </p:cNvPr>
          <p:cNvSpPr/>
          <p:nvPr/>
        </p:nvSpPr>
        <p:spPr>
          <a:xfrm rot="5400000">
            <a:off x="6005942" y="4419600"/>
            <a:ext cx="200895" cy="76203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C13F4-CA81-AD47-9E69-CF477C503271}"/>
              </a:ext>
            </a:extLst>
          </p:cNvPr>
          <p:cNvSpPr txBox="1"/>
          <p:nvPr/>
        </p:nvSpPr>
        <p:spPr>
          <a:xfrm>
            <a:off x="734291" y="5569527"/>
            <a:ext cx="1773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word and document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F43A75-BC31-1649-A0FB-2C3212661BF1}"/>
              </a:ext>
            </a:extLst>
          </p:cNvPr>
          <p:cNvSpPr txBox="1"/>
          <p:nvPr/>
        </p:nvSpPr>
        <p:spPr>
          <a:xfrm>
            <a:off x="3560619" y="5541817"/>
            <a:ext cx="1995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word but not document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964F7F-4DFF-D04A-B5FC-19496D6ED91B}"/>
              </a:ext>
            </a:extLst>
          </p:cNvPr>
          <p:cNvSpPr txBox="1"/>
          <p:nvPr/>
        </p:nvSpPr>
        <p:spPr>
          <a:xfrm>
            <a:off x="6220692" y="5555670"/>
            <a:ext cx="2313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document but not word</a:t>
            </a:r>
          </a:p>
        </p:txBody>
      </p:sp>
    </p:spTree>
    <p:extLst>
      <p:ext uri="{BB962C8B-B14F-4D97-AF65-F5344CB8AC3E}">
        <p14:creationId xmlns:p14="http://schemas.microsoft.com/office/powerpoint/2010/main" val="802397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Probability of new </a:t>
            </a:r>
            <a:r>
              <a:rPr lang="en-US" sz="4000" dirty="0" err="1"/>
              <a:t>assigment</a:t>
            </a:r>
            <a:endParaRPr lang="en-US" sz="4000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/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045901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9009-A84B-7143-9057-273AF1F1755E}"/>
              </a:ext>
            </a:extLst>
          </p:cNvPr>
          <p:cNvSpPr txBox="1"/>
          <p:nvPr/>
        </p:nvSpPr>
        <p:spPr>
          <a:xfrm>
            <a:off x="374073" y="2826327"/>
            <a:ext cx="6982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Reassign with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into account the topic distribution in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Topic assignment in the corpus for the 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9" y="4184072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5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443BD5-C219-644A-8351-8F59E094B52C}"/>
              </a:ext>
            </a:extLst>
          </p:cNvPr>
          <p:cNvSpPr/>
          <p:nvPr/>
        </p:nvSpPr>
        <p:spPr>
          <a:xfrm rot="5400000">
            <a:off x="-103914" y="4918365"/>
            <a:ext cx="1392384" cy="76200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E2904-27B7-784C-93E6-AEE0707755A3}"/>
              </a:ext>
            </a:extLst>
          </p:cNvPr>
          <p:cNvSpPr/>
          <p:nvPr/>
        </p:nvSpPr>
        <p:spPr>
          <a:xfrm rot="5400000">
            <a:off x="3345869" y="4849089"/>
            <a:ext cx="1115293" cy="76202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9167FC-F1F7-8549-8A4D-3007482A975F}"/>
              </a:ext>
            </a:extLst>
          </p:cNvPr>
          <p:cNvSpPr/>
          <p:nvPr/>
        </p:nvSpPr>
        <p:spPr>
          <a:xfrm rot="5400000">
            <a:off x="6005942" y="4419600"/>
            <a:ext cx="200895" cy="76203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C13F4-CA81-AD47-9E69-CF477C503271}"/>
              </a:ext>
            </a:extLst>
          </p:cNvPr>
          <p:cNvSpPr txBox="1"/>
          <p:nvPr/>
        </p:nvSpPr>
        <p:spPr>
          <a:xfrm>
            <a:off x="734291" y="5611092"/>
            <a:ext cx="1773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word and document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F43A75-BC31-1649-A0FB-2C3212661BF1}"/>
              </a:ext>
            </a:extLst>
          </p:cNvPr>
          <p:cNvSpPr txBox="1"/>
          <p:nvPr/>
        </p:nvSpPr>
        <p:spPr>
          <a:xfrm>
            <a:off x="3560619" y="5583382"/>
            <a:ext cx="1995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word but not document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964F7F-4DFF-D04A-B5FC-19496D6ED91B}"/>
              </a:ext>
            </a:extLst>
          </p:cNvPr>
          <p:cNvSpPr txBox="1"/>
          <p:nvPr/>
        </p:nvSpPr>
        <p:spPr>
          <a:xfrm>
            <a:off x="6220692" y="5597235"/>
            <a:ext cx="2313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document but not word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523951-BEA3-D44F-8651-EE67472BDE84}"/>
              </a:ext>
            </a:extLst>
          </p:cNvPr>
          <p:cNvSpPr/>
          <p:nvPr/>
        </p:nvSpPr>
        <p:spPr>
          <a:xfrm>
            <a:off x="665018" y="4294909"/>
            <a:ext cx="1856509" cy="13577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9717E8-6AB7-4E43-9693-044E0F2C731C}"/>
              </a:ext>
            </a:extLst>
          </p:cNvPr>
          <p:cNvSpPr/>
          <p:nvPr/>
        </p:nvSpPr>
        <p:spPr>
          <a:xfrm>
            <a:off x="3962401" y="4350327"/>
            <a:ext cx="193964" cy="10945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F77B29-3CCC-AF44-AD57-8861F1B61A63}"/>
              </a:ext>
            </a:extLst>
          </p:cNvPr>
          <p:cNvSpPr/>
          <p:nvPr/>
        </p:nvSpPr>
        <p:spPr>
          <a:xfrm>
            <a:off x="6179127" y="4364181"/>
            <a:ext cx="1842656" cy="1939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8865FF-CF41-1A4C-9F05-43E0054EA3AE}"/>
              </a:ext>
            </a:extLst>
          </p:cNvPr>
          <p:cNvSpPr txBox="1"/>
          <p:nvPr/>
        </p:nvSpPr>
        <p:spPr>
          <a:xfrm>
            <a:off x="8659091" y="4281053"/>
            <a:ext cx="306185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draw our assignment we take into account these two parameters</a:t>
            </a:r>
          </a:p>
          <a:p>
            <a:r>
              <a:rPr lang="en-US" sz="1600" dirty="0"/>
              <a:t>(equivalent to a dart launched on the green areas)</a:t>
            </a:r>
          </a:p>
        </p:txBody>
      </p:sp>
    </p:spTree>
    <p:extLst>
      <p:ext uri="{BB962C8B-B14F-4D97-AF65-F5344CB8AC3E}">
        <p14:creationId xmlns:p14="http://schemas.microsoft.com/office/powerpoint/2010/main" val="2218531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Probability of new </a:t>
            </a:r>
            <a:r>
              <a:rPr lang="en-US" sz="4000" dirty="0" err="1"/>
              <a:t>assigment</a:t>
            </a:r>
            <a:endParaRPr lang="en-US" sz="4000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/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808557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9009-A84B-7143-9057-273AF1F1755E}"/>
              </a:ext>
            </a:extLst>
          </p:cNvPr>
          <p:cNvSpPr txBox="1"/>
          <p:nvPr/>
        </p:nvSpPr>
        <p:spPr>
          <a:xfrm>
            <a:off x="374073" y="2826327"/>
            <a:ext cx="6982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Reassign with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into account the topic distribution in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Topic assignment in the corpus for the 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9" y="4184072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5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443BD5-C219-644A-8351-8F59E094B52C}"/>
              </a:ext>
            </a:extLst>
          </p:cNvPr>
          <p:cNvSpPr/>
          <p:nvPr/>
        </p:nvSpPr>
        <p:spPr>
          <a:xfrm rot="5400000">
            <a:off x="-103914" y="4918365"/>
            <a:ext cx="1392384" cy="76200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E2904-27B7-784C-93E6-AEE0707755A3}"/>
              </a:ext>
            </a:extLst>
          </p:cNvPr>
          <p:cNvSpPr/>
          <p:nvPr/>
        </p:nvSpPr>
        <p:spPr>
          <a:xfrm rot="5400000">
            <a:off x="3345869" y="4849089"/>
            <a:ext cx="1115293" cy="76202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9167FC-F1F7-8549-8A4D-3007482A975F}"/>
              </a:ext>
            </a:extLst>
          </p:cNvPr>
          <p:cNvSpPr/>
          <p:nvPr/>
        </p:nvSpPr>
        <p:spPr>
          <a:xfrm rot="5400000">
            <a:off x="6005942" y="4419600"/>
            <a:ext cx="200895" cy="76203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C13F4-CA81-AD47-9E69-CF477C503271}"/>
              </a:ext>
            </a:extLst>
          </p:cNvPr>
          <p:cNvSpPr txBox="1"/>
          <p:nvPr/>
        </p:nvSpPr>
        <p:spPr>
          <a:xfrm>
            <a:off x="734291" y="5611092"/>
            <a:ext cx="1773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word and document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F43A75-BC31-1649-A0FB-2C3212661BF1}"/>
              </a:ext>
            </a:extLst>
          </p:cNvPr>
          <p:cNvSpPr txBox="1"/>
          <p:nvPr/>
        </p:nvSpPr>
        <p:spPr>
          <a:xfrm>
            <a:off x="3560619" y="5583382"/>
            <a:ext cx="1995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word but not document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964F7F-4DFF-D04A-B5FC-19496D6ED91B}"/>
              </a:ext>
            </a:extLst>
          </p:cNvPr>
          <p:cNvSpPr txBox="1"/>
          <p:nvPr/>
        </p:nvSpPr>
        <p:spPr>
          <a:xfrm>
            <a:off x="6220692" y="5597235"/>
            <a:ext cx="2313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document but not word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523951-BEA3-D44F-8651-EE67472BDE84}"/>
              </a:ext>
            </a:extLst>
          </p:cNvPr>
          <p:cNvSpPr/>
          <p:nvPr/>
        </p:nvSpPr>
        <p:spPr>
          <a:xfrm>
            <a:off x="665018" y="4294909"/>
            <a:ext cx="1856509" cy="13577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9717E8-6AB7-4E43-9693-044E0F2C731C}"/>
              </a:ext>
            </a:extLst>
          </p:cNvPr>
          <p:cNvSpPr/>
          <p:nvPr/>
        </p:nvSpPr>
        <p:spPr>
          <a:xfrm>
            <a:off x="3962401" y="4350327"/>
            <a:ext cx="193964" cy="10945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F77B29-3CCC-AF44-AD57-8861F1B61A63}"/>
              </a:ext>
            </a:extLst>
          </p:cNvPr>
          <p:cNvSpPr/>
          <p:nvPr/>
        </p:nvSpPr>
        <p:spPr>
          <a:xfrm>
            <a:off x="6179127" y="4364181"/>
            <a:ext cx="1842656" cy="1939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8865FF-CF41-1A4C-9F05-43E0054EA3AE}"/>
              </a:ext>
            </a:extLst>
          </p:cNvPr>
          <p:cNvSpPr txBox="1"/>
          <p:nvPr/>
        </p:nvSpPr>
        <p:spPr>
          <a:xfrm>
            <a:off x="8659091" y="4281053"/>
            <a:ext cx="306185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draw our assignment we take into account these two parameters</a:t>
            </a:r>
          </a:p>
          <a:p>
            <a:r>
              <a:rPr lang="en-US" sz="1600" dirty="0"/>
              <a:t>(equivalent to a dart launched on the green areas)</a:t>
            </a:r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F5D858DF-FBEE-7D48-8879-0C1594EEF388}"/>
              </a:ext>
            </a:extLst>
          </p:cNvPr>
          <p:cNvSpPr/>
          <p:nvPr/>
        </p:nvSpPr>
        <p:spPr>
          <a:xfrm>
            <a:off x="1953491" y="4946073"/>
            <a:ext cx="249382" cy="235527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332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3 - </a:t>
              </a:r>
              <a:r>
                <a:rPr lang="fr-FR" sz="2133" dirty="0" err="1">
                  <a:solidFill>
                    <a:schemeClr val="bg1"/>
                  </a:solidFill>
                </a:rPr>
                <a:t>Retrieval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5DE1984-3014-AF41-9422-ED48A4D6C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41" t="18571" b="10974"/>
          <a:stretch/>
        </p:blipFill>
        <p:spPr>
          <a:xfrm>
            <a:off x="2313709" y="3941883"/>
            <a:ext cx="1757064" cy="172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63386-6E43-5C42-AFBE-0450CEDC2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19" t="18511" b="6918"/>
          <a:stretch/>
        </p:blipFill>
        <p:spPr>
          <a:xfrm>
            <a:off x="4128653" y="4003963"/>
            <a:ext cx="1814947" cy="169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240FF-FBB5-794E-A2E0-2F32F604A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37" t="10801" b="13613"/>
          <a:stretch/>
        </p:blipFill>
        <p:spPr>
          <a:xfrm>
            <a:off x="3360826" y="1561125"/>
            <a:ext cx="1461676" cy="16115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82F1ECB-2025-0345-AB9E-8755721FA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515" t="16002"/>
          <a:stretch/>
        </p:blipFill>
        <p:spPr>
          <a:xfrm>
            <a:off x="2147456" y="1575953"/>
            <a:ext cx="1219578" cy="15587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413B71F-72F8-B943-B677-8A643B3145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189" t="11656" b="7182"/>
          <a:stretch/>
        </p:blipFill>
        <p:spPr>
          <a:xfrm>
            <a:off x="831273" y="3962148"/>
            <a:ext cx="1481516" cy="167665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BD1682-CA51-7444-A3AC-71CEBD02C6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925" t="11230" b="10581"/>
          <a:stretch/>
        </p:blipFill>
        <p:spPr>
          <a:xfrm>
            <a:off x="748146" y="1530863"/>
            <a:ext cx="1374023" cy="176962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353AE95-B575-5D44-B219-C704E4FFD5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643" t="19415"/>
          <a:stretch/>
        </p:blipFill>
        <p:spPr>
          <a:xfrm>
            <a:off x="6968837" y="1427017"/>
            <a:ext cx="1446982" cy="193587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ADA6271-C3C7-F349-8427-DA7D6B20D7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562" t="40854"/>
          <a:stretch/>
        </p:blipFill>
        <p:spPr>
          <a:xfrm>
            <a:off x="8506690" y="1496291"/>
            <a:ext cx="1500000" cy="150299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58FEB61-2F94-314A-B623-62A6A91999F8}"/>
              </a:ext>
            </a:extLst>
          </p:cNvPr>
          <p:cNvSpPr/>
          <p:nvPr/>
        </p:nvSpPr>
        <p:spPr>
          <a:xfrm>
            <a:off x="526473" y="1309254"/>
            <a:ext cx="5874327" cy="211974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AF0B86-E315-954E-BBB0-F7CA6BBCE9A0}"/>
              </a:ext>
            </a:extLst>
          </p:cNvPr>
          <p:cNvSpPr/>
          <p:nvPr/>
        </p:nvSpPr>
        <p:spPr>
          <a:xfrm>
            <a:off x="6802582" y="1246909"/>
            <a:ext cx="3325090" cy="227907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D4B1F0-6175-D54C-B7D4-441E1124C7AB}"/>
              </a:ext>
            </a:extLst>
          </p:cNvPr>
          <p:cNvSpPr/>
          <p:nvPr/>
        </p:nvSpPr>
        <p:spPr>
          <a:xfrm>
            <a:off x="762000" y="3754582"/>
            <a:ext cx="5334000" cy="22790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3B706F-0722-5047-B4F4-28E8A96E1C0E}"/>
              </a:ext>
            </a:extLst>
          </p:cNvPr>
          <p:cNvSpPr txBox="1"/>
          <p:nvPr/>
        </p:nvSpPr>
        <p:spPr>
          <a:xfrm>
            <a:off x="8839200" y="4530436"/>
            <a:ext cx="3228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Clustering goal: </a:t>
            </a:r>
            <a:r>
              <a:rPr lang="en-US" sz="2400" dirty="0"/>
              <a:t>Discover groups of related documents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3B2D35-6A28-EC4E-903D-565E65645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6764" y="1565562"/>
            <a:ext cx="1307185" cy="16140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D46BE7-0C33-0A4B-9A84-8208745C83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9418" y="3895436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76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Update counts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615161"/>
              </p:ext>
            </p:extLst>
          </p:nvPr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980678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7764A45-E75E-D241-8FBD-952AE58BB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167030"/>
              </p:ext>
            </p:extLst>
          </p:nvPr>
        </p:nvGraphicFramePr>
        <p:xfrm>
          <a:off x="521855" y="3726102"/>
          <a:ext cx="81280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945816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876507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90301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0963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36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52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726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73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30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076543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759FD3-C3C1-9A44-A12B-83974B5D4B0C}"/>
              </a:ext>
            </a:extLst>
          </p:cNvPr>
          <p:cNvSpPr txBox="1"/>
          <p:nvPr/>
        </p:nvSpPr>
        <p:spPr>
          <a:xfrm>
            <a:off x="290946" y="3244334"/>
            <a:ext cx="631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corpus counts: (total counts for all the documents) </a:t>
            </a:r>
          </a:p>
        </p:txBody>
      </p:sp>
    </p:spTree>
    <p:extLst>
      <p:ext uri="{BB962C8B-B14F-4D97-AF65-F5344CB8AC3E}">
        <p14:creationId xmlns:p14="http://schemas.microsoft.com/office/powerpoint/2010/main" val="2661899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Probability of new </a:t>
            </a:r>
            <a:r>
              <a:rPr lang="en-US" sz="4000" dirty="0" err="1"/>
              <a:t>assigment</a:t>
            </a:r>
            <a:endParaRPr lang="en-US" sz="4000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/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/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8" y="4184072"/>
            <a:ext cx="2202873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5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443BD5-C219-644A-8351-8F59E094B52C}"/>
              </a:ext>
            </a:extLst>
          </p:cNvPr>
          <p:cNvSpPr/>
          <p:nvPr/>
        </p:nvSpPr>
        <p:spPr>
          <a:xfrm rot="5400000">
            <a:off x="-242456" y="5056911"/>
            <a:ext cx="1669472" cy="76196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E2904-27B7-784C-93E6-AEE0707755A3}"/>
              </a:ext>
            </a:extLst>
          </p:cNvPr>
          <p:cNvSpPr/>
          <p:nvPr/>
        </p:nvSpPr>
        <p:spPr>
          <a:xfrm rot="5400000">
            <a:off x="3345869" y="4849089"/>
            <a:ext cx="1115293" cy="76202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9167FC-F1F7-8549-8A4D-3007482A975F}"/>
              </a:ext>
            </a:extLst>
          </p:cNvPr>
          <p:cNvSpPr/>
          <p:nvPr/>
        </p:nvSpPr>
        <p:spPr>
          <a:xfrm rot="5400000">
            <a:off x="6005942" y="4419600"/>
            <a:ext cx="200895" cy="76203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523951-BEA3-D44F-8651-EE67472BDE84}"/>
              </a:ext>
            </a:extLst>
          </p:cNvPr>
          <p:cNvSpPr/>
          <p:nvPr/>
        </p:nvSpPr>
        <p:spPr>
          <a:xfrm>
            <a:off x="665018" y="4294909"/>
            <a:ext cx="1856509" cy="13577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9717E8-6AB7-4E43-9693-044E0F2C731C}"/>
              </a:ext>
            </a:extLst>
          </p:cNvPr>
          <p:cNvSpPr/>
          <p:nvPr/>
        </p:nvSpPr>
        <p:spPr>
          <a:xfrm>
            <a:off x="3962401" y="4350327"/>
            <a:ext cx="193964" cy="10945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F77B29-3CCC-AF44-AD57-8861F1B61A63}"/>
              </a:ext>
            </a:extLst>
          </p:cNvPr>
          <p:cNvSpPr/>
          <p:nvPr/>
        </p:nvSpPr>
        <p:spPr>
          <a:xfrm>
            <a:off x="6179127" y="4364181"/>
            <a:ext cx="1842656" cy="1939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F5D858DF-FBEE-7D48-8879-0C1594EEF388}"/>
              </a:ext>
            </a:extLst>
          </p:cNvPr>
          <p:cNvSpPr/>
          <p:nvPr/>
        </p:nvSpPr>
        <p:spPr>
          <a:xfrm>
            <a:off x="1953491" y="4946073"/>
            <a:ext cx="249382" cy="235527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EA64D9-7BF8-1842-8694-E0D49D4AB9E8}"/>
              </a:ext>
            </a:extLst>
          </p:cNvPr>
          <p:cNvCxnSpPr/>
          <p:nvPr/>
        </p:nvCxnSpPr>
        <p:spPr>
          <a:xfrm flipH="1" flipV="1">
            <a:off x="720437" y="5791200"/>
            <a:ext cx="121920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1C9319A-9843-CD4E-8431-76B6F37743BB}"/>
              </a:ext>
            </a:extLst>
          </p:cNvPr>
          <p:cNvSpPr txBox="1"/>
          <p:nvPr/>
        </p:nvSpPr>
        <p:spPr>
          <a:xfrm>
            <a:off x="1981200" y="5638799"/>
            <a:ext cx="333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popularity of “director” in topic 1 (corpus wide)</a:t>
            </a:r>
          </a:p>
        </p:txBody>
      </p:sp>
    </p:spTree>
    <p:extLst>
      <p:ext uri="{BB962C8B-B14F-4D97-AF65-F5344CB8AC3E}">
        <p14:creationId xmlns:p14="http://schemas.microsoft.com/office/powerpoint/2010/main" val="3744234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Probability of new </a:t>
            </a:r>
            <a:r>
              <a:rPr lang="en-US" sz="4000" dirty="0" err="1"/>
              <a:t>assigment</a:t>
            </a:r>
            <a:endParaRPr lang="en-US" sz="4000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/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/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8" y="4184072"/>
            <a:ext cx="2202873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5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443BD5-C219-644A-8351-8F59E094B52C}"/>
              </a:ext>
            </a:extLst>
          </p:cNvPr>
          <p:cNvSpPr/>
          <p:nvPr/>
        </p:nvSpPr>
        <p:spPr>
          <a:xfrm rot="5400000">
            <a:off x="-242456" y="5056911"/>
            <a:ext cx="1669472" cy="76196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E2904-27B7-784C-93E6-AEE0707755A3}"/>
              </a:ext>
            </a:extLst>
          </p:cNvPr>
          <p:cNvSpPr/>
          <p:nvPr/>
        </p:nvSpPr>
        <p:spPr>
          <a:xfrm rot="5400000">
            <a:off x="3345869" y="4849089"/>
            <a:ext cx="1115293" cy="76202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9167FC-F1F7-8549-8A4D-3007482A975F}"/>
              </a:ext>
            </a:extLst>
          </p:cNvPr>
          <p:cNvSpPr/>
          <p:nvPr/>
        </p:nvSpPr>
        <p:spPr>
          <a:xfrm rot="5400000">
            <a:off x="6005942" y="4419600"/>
            <a:ext cx="200895" cy="76203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523951-BEA3-D44F-8651-EE67472BDE84}"/>
              </a:ext>
            </a:extLst>
          </p:cNvPr>
          <p:cNvSpPr/>
          <p:nvPr/>
        </p:nvSpPr>
        <p:spPr>
          <a:xfrm>
            <a:off x="665018" y="4294909"/>
            <a:ext cx="1856509" cy="13577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9717E8-6AB7-4E43-9693-044E0F2C731C}"/>
              </a:ext>
            </a:extLst>
          </p:cNvPr>
          <p:cNvSpPr/>
          <p:nvPr/>
        </p:nvSpPr>
        <p:spPr>
          <a:xfrm>
            <a:off x="3962401" y="4350327"/>
            <a:ext cx="193964" cy="10945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F77B29-3CCC-AF44-AD57-8861F1B61A63}"/>
              </a:ext>
            </a:extLst>
          </p:cNvPr>
          <p:cNvSpPr/>
          <p:nvPr/>
        </p:nvSpPr>
        <p:spPr>
          <a:xfrm>
            <a:off x="6179127" y="4364181"/>
            <a:ext cx="1842656" cy="1939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F5D858DF-FBEE-7D48-8879-0C1594EEF388}"/>
              </a:ext>
            </a:extLst>
          </p:cNvPr>
          <p:cNvSpPr/>
          <p:nvPr/>
        </p:nvSpPr>
        <p:spPr>
          <a:xfrm>
            <a:off x="1953491" y="4946073"/>
            <a:ext cx="249382" cy="235527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EA64D9-7BF8-1842-8694-E0D49D4AB9E8}"/>
              </a:ext>
            </a:extLst>
          </p:cNvPr>
          <p:cNvCxnSpPr>
            <a:cxnSpLocks/>
          </p:cNvCxnSpPr>
          <p:nvPr/>
        </p:nvCxnSpPr>
        <p:spPr>
          <a:xfrm flipH="1" flipV="1">
            <a:off x="2715492" y="4378037"/>
            <a:ext cx="415635" cy="1246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1C9319A-9843-CD4E-8431-76B6F37743BB}"/>
              </a:ext>
            </a:extLst>
          </p:cNvPr>
          <p:cNvSpPr txBox="1"/>
          <p:nvPr/>
        </p:nvSpPr>
        <p:spPr>
          <a:xfrm>
            <a:off x="1981200" y="5638799"/>
            <a:ext cx="333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popularity of topic 1 in document </a:t>
            </a:r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385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Iterate through all words/docs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453052"/>
              </p:ext>
            </p:extLst>
          </p:nvPr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actor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927309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7764A45-E75E-D241-8FBD-952AE58BB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66766"/>
              </p:ext>
            </p:extLst>
          </p:nvPr>
        </p:nvGraphicFramePr>
        <p:xfrm>
          <a:off x="521855" y="3726102"/>
          <a:ext cx="81280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945816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876507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90301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0963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36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52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726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73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30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076543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759FD3-C3C1-9A44-A12B-83974B5D4B0C}"/>
              </a:ext>
            </a:extLst>
          </p:cNvPr>
          <p:cNvSpPr txBox="1"/>
          <p:nvPr/>
        </p:nvSpPr>
        <p:spPr>
          <a:xfrm>
            <a:off x="290946" y="3244334"/>
            <a:ext cx="631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corpus counts: (total counts for all the documents)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0D761-B553-6240-B2CE-5F0AB6A1414E}"/>
              </a:ext>
            </a:extLst>
          </p:cNvPr>
          <p:cNvSpPr txBox="1"/>
          <p:nvPr/>
        </p:nvSpPr>
        <p:spPr>
          <a:xfrm>
            <a:off x="9144000" y="4322618"/>
            <a:ext cx="2147455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Until we run out of our computational budget….</a:t>
            </a:r>
          </a:p>
        </p:txBody>
      </p:sp>
    </p:spTree>
    <p:extLst>
      <p:ext uri="{BB962C8B-B14F-4D97-AF65-F5344CB8AC3E}">
        <p14:creationId xmlns:p14="http://schemas.microsoft.com/office/powerpoint/2010/main" val="2800851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Using the Gibbs samples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983670"/>
            <a:ext cx="7523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end we obtain from the Gibbs sampler that allows to calculate: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topic vocabulary probability distribution: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9D72BC5-3D8D-5149-826A-CD79DD5B3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495300"/>
              </p:ext>
            </p:extLst>
          </p:nvPr>
        </p:nvGraphicFramePr>
        <p:xfrm>
          <a:off x="521855" y="1800317"/>
          <a:ext cx="25538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0D08710-15DC-1847-BF92-CD163B5E2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525003"/>
              </p:ext>
            </p:extLst>
          </p:nvPr>
        </p:nvGraphicFramePr>
        <p:xfrm>
          <a:off x="3417455" y="1828026"/>
          <a:ext cx="255385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5B4BAFC-BF30-D747-85DC-C1184E465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209402"/>
              </p:ext>
            </p:extLst>
          </p:nvPr>
        </p:nvGraphicFramePr>
        <p:xfrm>
          <a:off x="6262255" y="1828026"/>
          <a:ext cx="255385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23551EA-8489-F040-B026-17EA57ADF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523"/>
              </p:ext>
            </p:extLst>
          </p:nvPr>
        </p:nvGraphicFramePr>
        <p:xfrm>
          <a:off x="9111673" y="1828026"/>
          <a:ext cx="255385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soccer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7000ADC-A8B9-1647-AAA9-551912153418}"/>
              </a:ext>
            </a:extLst>
          </p:cNvPr>
          <p:cNvSpPr txBox="1"/>
          <p:nvPr/>
        </p:nvSpPr>
        <p:spPr>
          <a:xfrm>
            <a:off x="429492" y="3235036"/>
            <a:ext cx="7523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topic vocabulary probability distribution: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document embedding (topic proportion vector for the document)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2151844-A469-5D46-AC92-D7EB41836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9585523"/>
              </p:ext>
            </p:extLst>
          </p:nvPr>
        </p:nvGraphicFramePr>
        <p:xfrm>
          <a:off x="1354280" y="3934694"/>
          <a:ext cx="3637973" cy="2022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60002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69286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wikipedia</a:t>
            </a:r>
            <a:r>
              <a:rPr lang="fr-FR" sz="3733" dirty="0">
                <a:solidFill>
                  <a:schemeClr val="bg1"/>
                </a:solidFill>
              </a:rPr>
              <a:t> pages</a:t>
            </a:r>
          </a:p>
        </p:txBody>
      </p:sp>
    </p:spTree>
    <p:extLst>
      <p:ext uri="{BB962C8B-B14F-4D97-AF65-F5344CB8AC3E}">
        <p14:creationId xmlns:p14="http://schemas.microsoft.com/office/powerpoint/2010/main" val="9267919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Task3: Run LDA on Wikipedia articles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9B49FD-F217-8145-9EF0-6D9CA5A771F3}"/>
              </a:ext>
            </a:extLst>
          </p:cNvPr>
          <p:cNvSpPr txBox="1"/>
          <p:nvPr/>
        </p:nvSpPr>
        <p:spPr>
          <a:xfrm>
            <a:off x="678873" y="1385455"/>
            <a:ext cx="1091738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the </a:t>
            </a:r>
            <a:r>
              <a:rPr lang="en-US" dirty="0" err="1"/>
              <a:t>jupyter</a:t>
            </a:r>
            <a:r>
              <a:rPr lang="en-US" dirty="0"/>
              <a:t> notebook for this week</a:t>
            </a:r>
          </a:p>
          <a:p>
            <a:endParaRPr lang="en-US" dirty="0"/>
          </a:p>
          <a:p>
            <a:r>
              <a:rPr lang="en-US" sz="2400" b="1" u="sng" dirty="0"/>
              <a:t>In this task, we’ll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Load the New Zealand biography dataset and compute the  word count (again!!)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Train a LDA model and review the topic discovered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Look at the top 10 words from the topic probability distribution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Look at the document embedding for documents of interest (e.g. Taika Waititi)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35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345" y="1128640"/>
            <a:ext cx="9518073" cy="1905505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 labels provided, we want to uncover the cluster structure from input alone</a:t>
            </a:r>
          </a:p>
          <a:p>
            <a:pPr lvl="1"/>
            <a:r>
              <a:rPr lang="en-US" dirty="0"/>
              <a:t>Input: Wikipedia articles as vectors </a:t>
            </a:r>
            <a:r>
              <a:rPr lang="en-US" b="1" dirty="0"/>
              <a:t>x</a:t>
            </a:r>
            <a:r>
              <a:rPr lang="en-US" b="1" baseline="-25000" dirty="0"/>
              <a:t>i</a:t>
            </a:r>
          </a:p>
          <a:p>
            <a:pPr lvl="1"/>
            <a:r>
              <a:rPr lang="en-US" dirty="0"/>
              <a:t>Output: Cluster labels </a:t>
            </a:r>
            <a:r>
              <a:rPr lang="en-US" b="1" dirty="0" err="1"/>
              <a:t>z</a:t>
            </a:r>
            <a:r>
              <a:rPr lang="en-US" b="1" baseline="-25000" dirty="0" err="1"/>
              <a:t>i</a:t>
            </a:r>
            <a:endParaRPr lang="en-US" b="1" baseline="-25000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83289F-E7DA-1544-9364-32D0AFAA2D23}"/>
              </a:ext>
            </a:extLst>
          </p:cNvPr>
          <p:cNvGrpSpPr/>
          <p:nvPr/>
        </p:nvGrpSpPr>
        <p:grpSpPr>
          <a:xfrm>
            <a:off x="3313607" y="3061854"/>
            <a:ext cx="4292539" cy="3070969"/>
            <a:chOff x="3313607" y="3061854"/>
            <a:chExt cx="4292539" cy="307096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2CC9333-8C02-F64E-AED4-F25D3E82B690}"/>
                </a:ext>
              </a:extLst>
            </p:cNvPr>
            <p:cNvCxnSpPr/>
            <p:nvPr/>
          </p:nvCxnSpPr>
          <p:spPr>
            <a:xfrm flipV="1">
              <a:off x="3713018" y="3255817"/>
              <a:ext cx="0" cy="2452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6811EA8-2988-9F42-80FE-C12393149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3018" y="5708072"/>
              <a:ext cx="358832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BB7ED9F-1F6B-4D49-B309-E28626A533E5}"/>
                </a:ext>
              </a:extLst>
            </p:cNvPr>
            <p:cNvSpPr/>
            <p:nvPr/>
          </p:nvSpPr>
          <p:spPr>
            <a:xfrm>
              <a:off x="3976255" y="3823854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FBC6B8-DFA6-CB46-A2D4-F09B690F840D}"/>
                </a:ext>
              </a:extLst>
            </p:cNvPr>
            <p:cNvSpPr/>
            <p:nvPr/>
          </p:nvSpPr>
          <p:spPr>
            <a:xfrm>
              <a:off x="4128655" y="3976254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11665F-FBF4-7A4E-9B43-1F3CCF62F049}"/>
                </a:ext>
              </a:extLst>
            </p:cNvPr>
            <p:cNvSpPr/>
            <p:nvPr/>
          </p:nvSpPr>
          <p:spPr>
            <a:xfrm>
              <a:off x="4281055" y="3782291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9A06B8E-81E9-3740-80D0-3CA4D298E4ED}"/>
                </a:ext>
              </a:extLst>
            </p:cNvPr>
            <p:cNvSpPr/>
            <p:nvPr/>
          </p:nvSpPr>
          <p:spPr>
            <a:xfrm>
              <a:off x="4045528" y="4197926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54D3A93-F9F1-FF43-8BE1-74C9B43DB732}"/>
                </a:ext>
              </a:extLst>
            </p:cNvPr>
            <p:cNvSpPr/>
            <p:nvPr/>
          </p:nvSpPr>
          <p:spPr>
            <a:xfrm>
              <a:off x="4405746" y="4045527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9E953C7-AF30-0946-8D1A-7C273E668EC0}"/>
                </a:ext>
              </a:extLst>
            </p:cNvPr>
            <p:cNvSpPr/>
            <p:nvPr/>
          </p:nvSpPr>
          <p:spPr>
            <a:xfrm>
              <a:off x="4100946" y="3567545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6857A0-B653-8546-B146-6DA15AEC05A7}"/>
                </a:ext>
              </a:extLst>
            </p:cNvPr>
            <p:cNvSpPr/>
            <p:nvPr/>
          </p:nvSpPr>
          <p:spPr>
            <a:xfrm>
              <a:off x="4281055" y="4211781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419EB0-83E6-8946-B272-590DB968EAE0}"/>
                </a:ext>
              </a:extLst>
            </p:cNvPr>
            <p:cNvSpPr/>
            <p:nvPr/>
          </p:nvSpPr>
          <p:spPr>
            <a:xfrm>
              <a:off x="4516582" y="3796145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836BA94-2CD4-8543-9ABA-AB5904F812D9}"/>
                </a:ext>
              </a:extLst>
            </p:cNvPr>
            <p:cNvSpPr/>
            <p:nvPr/>
          </p:nvSpPr>
          <p:spPr>
            <a:xfrm>
              <a:off x="4668982" y="4946075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536B943-3A8E-5345-8CBD-B68E6F98B0D1}"/>
                </a:ext>
              </a:extLst>
            </p:cNvPr>
            <p:cNvSpPr/>
            <p:nvPr/>
          </p:nvSpPr>
          <p:spPr>
            <a:xfrm>
              <a:off x="4821382" y="5098475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3BBF45-19DE-AC46-998E-A02A40CE4147}"/>
                </a:ext>
              </a:extLst>
            </p:cNvPr>
            <p:cNvSpPr/>
            <p:nvPr/>
          </p:nvSpPr>
          <p:spPr>
            <a:xfrm>
              <a:off x="4932218" y="4862947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505B2E3-8BD1-E44E-8D8F-A09A6D93E085}"/>
                </a:ext>
              </a:extLst>
            </p:cNvPr>
            <p:cNvSpPr/>
            <p:nvPr/>
          </p:nvSpPr>
          <p:spPr>
            <a:xfrm>
              <a:off x="4655127" y="5209312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83A196A-B3D5-6F49-AB34-6982DEC92B3B}"/>
                </a:ext>
              </a:extLst>
            </p:cNvPr>
            <p:cNvSpPr/>
            <p:nvPr/>
          </p:nvSpPr>
          <p:spPr>
            <a:xfrm>
              <a:off x="5001491" y="5237021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46547CE-6890-1244-8C2B-81EA008B6D61}"/>
                </a:ext>
              </a:extLst>
            </p:cNvPr>
            <p:cNvSpPr/>
            <p:nvPr/>
          </p:nvSpPr>
          <p:spPr>
            <a:xfrm>
              <a:off x="5583384" y="4433446"/>
              <a:ext cx="83127" cy="96982"/>
            </a:xfrm>
            <a:prstGeom prst="ellips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E9A5EC-FDDF-EE44-B183-F1A045EEF968}"/>
                </a:ext>
              </a:extLst>
            </p:cNvPr>
            <p:cNvSpPr/>
            <p:nvPr/>
          </p:nvSpPr>
          <p:spPr>
            <a:xfrm>
              <a:off x="5735784" y="4585846"/>
              <a:ext cx="83127" cy="96982"/>
            </a:xfrm>
            <a:prstGeom prst="ellips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EC4DC16-763E-E34F-B984-CC0819C9BAAF}"/>
                </a:ext>
              </a:extLst>
            </p:cNvPr>
            <p:cNvSpPr/>
            <p:nvPr/>
          </p:nvSpPr>
          <p:spPr>
            <a:xfrm>
              <a:off x="5888184" y="4405730"/>
              <a:ext cx="83127" cy="96982"/>
            </a:xfrm>
            <a:prstGeom prst="ellips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B9EBC7-C681-964D-B782-D6E5CE0DC6BE}"/>
                </a:ext>
              </a:extLst>
            </p:cNvPr>
            <p:cNvSpPr txBox="1"/>
            <p:nvPr/>
          </p:nvSpPr>
          <p:spPr>
            <a:xfrm>
              <a:off x="6400800" y="5763491"/>
              <a:ext cx="1205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Feature 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A4D66C-8753-E74D-994F-14B6C37AFF3C}"/>
                </a:ext>
              </a:extLst>
            </p:cNvPr>
            <p:cNvSpPr txBox="1"/>
            <p:nvPr/>
          </p:nvSpPr>
          <p:spPr>
            <a:xfrm rot="16200000">
              <a:off x="2895600" y="3479861"/>
              <a:ext cx="1205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Feature 2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3A017CC-5EE4-284E-9A79-452DE3208987}"/>
              </a:ext>
            </a:extLst>
          </p:cNvPr>
          <p:cNvSpPr/>
          <p:nvPr/>
        </p:nvSpPr>
        <p:spPr>
          <a:xfrm>
            <a:off x="8298873" y="3837709"/>
            <a:ext cx="3283528" cy="123305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Unsupervised learning task</a:t>
            </a:r>
          </a:p>
        </p:txBody>
      </p:sp>
    </p:spTree>
    <p:extLst>
      <p:ext uri="{BB962C8B-B14F-4D97-AF65-F5344CB8AC3E}">
        <p14:creationId xmlns:p14="http://schemas.microsoft.com/office/powerpoint/2010/main" val="1694969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8314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</a:t>
            </a:r>
            <a:r>
              <a:rPr lang="fr-FR" sz="3733" dirty="0" err="1">
                <a:solidFill>
                  <a:schemeClr val="bg1"/>
                </a:solidFill>
              </a:rPr>
              <a:t>Unsupervised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learning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1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What defines a Cluster?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345" y="1128640"/>
            <a:ext cx="9518073" cy="1905505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Clusters defined by a </a:t>
            </a:r>
            <a:r>
              <a:rPr lang="en-US" sz="2400" b="1" dirty="0"/>
              <a:t>center (centroid), shape</a:t>
            </a:r>
            <a:r>
              <a:rPr lang="en-US" sz="2400" dirty="0"/>
              <a:t> and a </a:t>
            </a:r>
            <a:r>
              <a:rPr lang="en-US" sz="2400" b="1" dirty="0"/>
              <a:t>spread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Once the clusters are defined, we can calculate a score to assign observations x</a:t>
            </a:r>
            <a:r>
              <a:rPr lang="en-US" sz="2400" baseline="-25000" dirty="0"/>
              <a:t>i</a:t>
            </a:r>
            <a:r>
              <a:rPr lang="en-US" sz="2400" dirty="0"/>
              <a:t> to the closest cluster k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83289F-E7DA-1544-9364-32D0AFAA2D23}"/>
              </a:ext>
            </a:extLst>
          </p:cNvPr>
          <p:cNvGrpSpPr/>
          <p:nvPr/>
        </p:nvGrpSpPr>
        <p:grpSpPr>
          <a:xfrm>
            <a:off x="3313607" y="3061854"/>
            <a:ext cx="4292539" cy="3070969"/>
            <a:chOff x="3313607" y="3061854"/>
            <a:chExt cx="4292539" cy="307096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2CC9333-8C02-F64E-AED4-F25D3E82B690}"/>
                </a:ext>
              </a:extLst>
            </p:cNvPr>
            <p:cNvCxnSpPr/>
            <p:nvPr/>
          </p:nvCxnSpPr>
          <p:spPr>
            <a:xfrm flipV="1">
              <a:off x="3713018" y="3255817"/>
              <a:ext cx="0" cy="2452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6811EA8-2988-9F42-80FE-C12393149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3018" y="5708072"/>
              <a:ext cx="358832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BB7ED9F-1F6B-4D49-B309-E28626A533E5}"/>
                </a:ext>
              </a:extLst>
            </p:cNvPr>
            <p:cNvSpPr/>
            <p:nvPr/>
          </p:nvSpPr>
          <p:spPr>
            <a:xfrm>
              <a:off x="3976255" y="3823854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FBC6B8-DFA6-CB46-A2D4-F09B690F840D}"/>
                </a:ext>
              </a:extLst>
            </p:cNvPr>
            <p:cNvSpPr/>
            <p:nvPr/>
          </p:nvSpPr>
          <p:spPr>
            <a:xfrm>
              <a:off x="4128655" y="3976254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11665F-FBF4-7A4E-9B43-1F3CCF62F049}"/>
                </a:ext>
              </a:extLst>
            </p:cNvPr>
            <p:cNvSpPr/>
            <p:nvPr/>
          </p:nvSpPr>
          <p:spPr>
            <a:xfrm>
              <a:off x="4281055" y="3782291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9A06B8E-81E9-3740-80D0-3CA4D298E4ED}"/>
                </a:ext>
              </a:extLst>
            </p:cNvPr>
            <p:cNvSpPr/>
            <p:nvPr/>
          </p:nvSpPr>
          <p:spPr>
            <a:xfrm>
              <a:off x="4045528" y="4197926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54D3A93-F9F1-FF43-8BE1-74C9B43DB732}"/>
                </a:ext>
              </a:extLst>
            </p:cNvPr>
            <p:cNvSpPr/>
            <p:nvPr/>
          </p:nvSpPr>
          <p:spPr>
            <a:xfrm>
              <a:off x="4405746" y="4045527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9E953C7-AF30-0946-8D1A-7C273E668EC0}"/>
                </a:ext>
              </a:extLst>
            </p:cNvPr>
            <p:cNvSpPr/>
            <p:nvPr/>
          </p:nvSpPr>
          <p:spPr>
            <a:xfrm>
              <a:off x="4100946" y="3567545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6857A0-B653-8546-B146-6DA15AEC05A7}"/>
                </a:ext>
              </a:extLst>
            </p:cNvPr>
            <p:cNvSpPr/>
            <p:nvPr/>
          </p:nvSpPr>
          <p:spPr>
            <a:xfrm>
              <a:off x="4281055" y="4211781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419EB0-83E6-8946-B272-590DB968EAE0}"/>
                </a:ext>
              </a:extLst>
            </p:cNvPr>
            <p:cNvSpPr/>
            <p:nvPr/>
          </p:nvSpPr>
          <p:spPr>
            <a:xfrm>
              <a:off x="4516582" y="3796145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836BA94-2CD4-8543-9ABA-AB5904F812D9}"/>
                </a:ext>
              </a:extLst>
            </p:cNvPr>
            <p:cNvSpPr/>
            <p:nvPr/>
          </p:nvSpPr>
          <p:spPr>
            <a:xfrm>
              <a:off x="4668982" y="4946075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536B943-3A8E-5345-8CBD-B68E6F98B0D1}"/>
                </a:ext>
              </a:extLst>
            </p:cNvPr>
            <p:cNvSpPr/>
            <p:nvPr/>
          </p:nvSpPr>
          <p:spPr>
            <a:xfrm>
              <a:off x="4821382" y="5098475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3BBF45-19DE-AC46-998E-A02A40CE4147}"/>
                </a:ext>
              </a:extLst>
            </p:cNvPr>
            <p:cNvSpPr/>
            <p:nvPr/>
          </p:nvSpPr>
          <p:spPr>
            <a:xfrm>
              <a:off x="4932218" y="4862947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505B2E3-8BD1-E44E-8D8F-A09A6D93E085}"/>
                </a:ext>
              </a:extLst>
            </p:cNvPr>
            <p:cNvSpPr/>
            <p:nvPr/>
          </p:nvSpPr>
          <p:spPr>
            <a:xfrm>
              <a:off x="4655127" y="5209312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83A196A-B3D5-6F49-AB34-6982DEC92B3B}"/>
                </a:ext>
              </a:extLst>
            </p:cNvPr>
            <p:cNvSpPr/>
            <p:nvPr/>
          </p:nvSpPr>
          <p:spPr>
            <a:xfrm>
              <a:off x="5001491" y="5237021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46547CE-6890-1244-8C2B-81EA008B6D61}"/>
                </a:ext>
              </a:extLst>
            </p:cNvPr>
            <p:cNvSpPr/>
            <p:nvPr/>
          </p:nvSpPr>
          <p:spPr>
            <a:xfrm>
              <a:off x="5583384" y="4433446"/>
              <a:ext cx="83127" cy="96982"/>
            </a:xfrm>
            <a:prstGeom prst="ellips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E9A5EC-FDDF-EE44-B183-F1A045EEF968}"/>
                </a:ext>
              </a:extLst>
            </p:cNvPr>
            <p:cNvSpPr/>
            <p:nvPr/>
          </p:nvSpPr>
          <p:spPr>
            <a:xfrm>
              <a:off x="5735784" y="4585846"/>
              <a:ext cx="83127" cy="96982"/>
            </a:xfrm>
            <a:prstGeom prst="ellips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EC4DC16-763E-E34F-B984-CC0819C9BAAF}"/>
                </a:ext>
              </a:extLst>
            </p:cNvPr>
            <p:cNvSpPr/>
            <p:nvPr/>
          </p:nvSpPr>
          <p:spPr>
            <a:xfrm>
              <a:off x="5888184" y="4405730"/>
              <a:ext cx="83127" cy="96982"/>
            </a:xfrm>
            <a:prstGeom prst="ellips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B9EBC7-C681-964D-B782-D6E5CE0DC6BE}"/>
                </a:ext>
              </a:extLst>
            </p:cNvPr>
            <p:cNvSpPr txBox="1"/>
            <p:nvPr/>
          </p:nvSpPr>
          <p:spPr>
            <a:xfrm>
              <a:off x="6400800" y="5763491"/>
              <a:ext cx="1205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Feature 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A4D66C-8753-E74D-994F-14B6C37AFF3C}"/>
                </a:ext>
              </a:extLst>
            </p:cNvPr>
            <p:cNvSpPr txBox="1"/>
            <p:nvPr/>
          </p:nvSpPr>
          <p:spPr>
            <a:xfrm rot="16200000">
              <a:off x="2895600" y="3479861"/>
              <a:ext cx="1205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Feature 2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BC942BA6-BBE4-D34D-AC57-1979C6863C2E}"/>
              </a:ext>
            </a:extLst>
          </p:cNvPr>
          <p:cNvSpPr/>
          <p:nvPr/>
        </p:nvSpPr>
        <p:spPr>
          <a:xfrm>
            <a:off x="5888184" y="4197919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AB1E43-DE2B-A64C-BD9A-2000FFB76C4B}"/>
              </a:ext>
            </a:extLst>
          </p:cNvPr>
          <p:cNvCxnSpPr>
            <a:endCxn id="37" idx="6"/>
          </p:cNvCxnSpPr>
          <p:nvPr/>
        </p:nvCxnSpPr>
        <p:spPr>
          <a:xfrm flipH="1" flipV="1">
            <a:off x="5971311" y="4246410"/>
            <a:ext cx="1080653" cy="69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9A77E2-ACA2-D246-BAAA-24D31F02E56B}"/>
              </a:ext>
            </a:extLst>
          </p:cNvPr>
          <p:cNvSpPr txBox="1"/>
          <p:nvPr/>
        </p:nvSpPr>
        <p:spPr>
          <a:xfrm>
            <a:off x="7135090" y="4031673"/>
            <a:ext cx="62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732872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Cluster shapes and clustering algorithms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B09D319-C434-E84D-9DB6-85AA3506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4" y="1044390"/>
            <a:ext cx="7245927" cy="499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73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6234</TotalTime>
  <Words>2848</Words>
  <Application>Microsoft Macintosh PowerPoint</Application>
  <PresentationFormat>Widescreen</PresentationFormat>
  <Paragraphs>868</Paragraphs>
  <Slides>56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Office Theme</vt:lpstr>
      <vt:lpstr>Sprint 4</vt:lpstr>
      <vt:lpstr>Module overview</vt:lpstr>
      <vt:lpstr>PowerPoint Presentation</vt:lpstr>
      <vt:lpstr>Task description</vt:lpstr>
      <vt:lpstr>Task description</vt:lpstr>
      <vt:lpstr>Clustering</vt:lpstr>
      <vt:lpstr>PowerPoint Presentation</vt:lpstr>
      <vt:lpstr>What defines a Cluster?</vt:lpstr>
      <vt:lpstr>Cluster shapes and clustering algorithms</vt:lpstr>
      <vt:lpstr>PowerPoint Presentation</vt:lpstr>
      <vt:lpstr>K-means</vt:lpstr>
      <vt:lpstr>K-means</vt:lpstr>
      <vt:lpstr>K-means</vt:lpstr>
      <vt:lpstr>K-means</vt:lpstr>
      <vt:lpstr>K-means</vt:lpstr>
      <vt:lpstr>K-means</vt:lpstr>
      <vt:lpstr>K-means</vt:lpstr>
      <vt:lpstr>PowerPoint Presentation</vt:lpstr>
      <vt:lpstr>Task1 : impact of initialization on convergence</vt:lpstr>
      <vt:lpstr>PowerPoint Presentation</vt:lpstr>
      <vt:lpstr>K-means++ </vt:lpstr>
      <vt:lpstr>K-means++ </vt:lpstr>
      <vt:lpstr>K-means++ </vt:lpstr>
      <vt:lpstr>PowerPoint Presentation</vt:lpstr>
      <vt:lpstr>Task1 : impact of initialization on convergence</vt:lpstr>
      <vt:lpstr>PowerPoint Presentation</vt:lpstr>
      <vt:lpstr>Assessing the quality of clusters</vt:lpstr>
      <vt:lpstr>How to choose k ? The “Elbow method”</vt:lpstr>
      <vt:lpstr>PowerPoint Presentation</vt:lpstr>
      <vt:lpstr>Task2: Define clusters of Wikipedia articles</vt:lpstr>
      <vt:lpstr>PowerPoint Presentation</vt:lpstr>
      <vt:lpstr>Task description</vt:lpstr>
      <vt:lpstr>Task description</vt:lpstr>
      <vt:lpstr>Task description</vt:lpstr>
      <vt:lpstr>PowerPoint Presentation</vt:lpstr>
      <vt:lpstr>Goal of LDA</vt:lpstr>
      <vt:lpstr>LDA</vt:lpstr>
      <vt:lpstr>LDA - initialisation: select a document</vt:lpstr>
      <vt:lpstr>LDA - initialisation : Randomly assign topics</vt:lpstr>
      <vt:lpstr>LDA - initialisation: Randomly assign topics</vt:lpstr>
      <vt:lpstr>LDA - initialisation : Maintain local and global statistics</vt:lpstr>
      <vt:lpstr>LDA – Gibbs sampler: Randomly reassign topics</vt:lpstr>
      <vt:lpstr>LDA – Gibbs sampler: Randomly reassign topics</vt:lpstr>
      <vt:lpstr>LDA – Gibbs sampler: Randomly reassign topics</vt:lpstr>
      <vt:lpstr>LDA – Gibbs sampler: Randomly reassign topics</vt:lpstr>
      <vt:lpstr>LDA – Gibbs sampler: Randomly reassign topics</vt:lpstr>
      <vt:lpstr>LDA – Gibbs sampler: Randomly reassign topics</vt:lpstr>
      <vt:lpstr>LDA – Gibbs sampler: Probability of new assigment</vt:lpstr>
      <vt:lpstr>LDA – Gibbs sampler: Probability of new assigment</vt:lpstr>
      <vt:lpstr>LDA – Gibbs sampler: Update counts</vt:lpstr>
      <vt:lpstr>LDA – Gibbs sampler: Probability of new assigment</vt:lpstr>
      <vt:lpstr>LDA – Gibbs sampler: Probability of new assigment</vt:lpstr>
      <vt:lpstr>LDA – Gibbs sampler: Iterate through all words/docs</vt:lpstr>
      <vt:lpstr>LDA – Using the Gibbs samples</vt:lpstr>
      <vt:lpstr>PowerPoint Presentation</vt:lpstr>
      <vt:lpstr>Task3: Run LDA on Wikipedia articles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94</cp:revision>
  <dcterms:created xsi:type="dcterms:W3CDTF">2020-03-26T17:37:03Z</dcterms:created>
  <dcterms:modified xsi:type="dcterms:W3CDTF">2020-04-29T23:20:42Z</dcterms:modified>
</cp:coreProperties>
</file>